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67" r:id="rId2"/>
    <p:sldId id="268" r:id="rId3"/>
    <p:sldId id="256" r:id="rId4"/>
    <p:sldId id="269" r:id="rId5"/>
    <p:sldId id="257" r:id="rId6"/>
    <p:sldId id="258" r:id="rId7"/>
    <p:sldId id="259" r:id="rId8"/>
    <p:sldId id="260" r:id="rId9"/>
    <p:sldId id="265" r:id="rId10"/>
    <p:sldId id="266" r:id="rId11"/>
    <p:sldId id="270" r:id="rId12"/>
    <p:sldId id="271" r:id="rId13"/>
    <p:sldId id="261" r:id="rId14"/>
    <p:sldId id="263"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212" autoAdjust="0"/>
  </p:normalViewPr>
  <p:slideViewPr>
    <p:cSldViewPr snapToGrid="0">
      <p:cViewPr varScale="1">
        <p:scale>
          <a:sx n="79" d="100"/>
          <a:sy n="79" d="100"/>
        </p:scale>
        <p:origin x="82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media/image7.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2E4DBA3-7C28-4189-B99B-629F529E363B}" type="datetimeFigureOut">
              <a:rPr lang="en-IN" smtClean="0"/>
              <a:t>20-05-2020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DC0473-CB29-4402-BBFD-54292908CF4D}" type="slidenum">
              <a:rPr lang="en-IN" smtClean="0"/>
              <a:t>‹#›</a:t>
            </a:fld>
            <a:endParaRPr lang="en-IN"/>
          </a:p>
        </p:txBody>
      </p:sp>
    </p:spTree>
    <p:extLst>
      <p:ext uri="{BB962C8B-B14F-4D97-AF65-F5344CB8AC3E}">
        <p14:creationId xmlns:p14="http://schemas.microsoft.com/office/powerpoint/2010/main" val="2867985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Welcome</a:t>
            </a:r>
            <a:r>
              <a:rPr lang="en-IN" baseline="0" dirty="0" smtClean="0"/>
              <a:t> to this last session. This session is on “QR codes – Generation and Detection using Python”</a:t>
            </a:r>
          </a:p>
          <a:p>
            <a:endParaRPr lang="en-IN" dirty="0"/>
          </a:p>
        </p:txBody>
      </p:sp>
      <p:sp>
        <p:nvSpPr>
          <p:cNvPr id="4" name="Slide Number Placeholder 3"/>
          <p:cNvSpPr>
            <a:spLocks noGrp="1"/>
          </p:cNvSpPr>
          <p:nvPr>
            <p:ph type="sldNum" sz="quarter" idx="10"/>
          </p:nvPr>
        </p:nvSpPr>
        <p:spPr/>
        <p:txBody>
          <a:bodyPr/>
          <a:lstStyle/>
          <a:p>
            <a:fld id="{86DC0473-CB29-4402-BBFD-54292908CF4D}" type="slidenum">
              <a:rPr lang="en-IN" smtClean="0"/>
              <a:t>3</a:t>
            </a:fld>
            <a:endParaRPr lang="en-IN"/>
          </a:p>
        </p:txBody>
      </p:sp>
    </p:spTree>
    <p:extLst>
      <p:ext uri="{BB962C8B-B14F-4D97-AF65-F5344CB8AC3E}">
        <p14:creationId xmlns:p14="http://schemas.microsoft.com/office/powerpoint/2010/main" val="2106027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Welcome</a:t>
            </a:r>
            <a:r>
              <a:rPr lang="en-IN" baseline="0" dirty="0" smtClean="0"/>
              <a:t> to this last session. This session is on “QR codes – Generation and Detection using Python”</a:t>
            </a:r>
          </a:p>
          <a:p>
            <a:endParaRPr lang="en-IN" dirty="0"/>
          </a:p>
        </p:txBody>
      </p:sp>
      <p:sp>
        <p:nvSpPr>
          <p:cNvPr id="4" name="Slide Number Placeholder 3"/>
          <p:cNvSpPr>
            <a:spLocks noGrp="1"/>
          </p:cNvSpPr>
          <p:nvPr>
            <p:ph type="sldNum" sz="quarter" idx="10"/>
          </p:nvPr>
        </p:nvSpPr>
        <p:spPr/>
        <p:txBody>
          <a:bodyPr/>
          <a:lstStyle/>
          <a:p>
            <a:fld id="{86DC0473-CB29-4402-BBFD-54292908CF4D}" type="slidenum">
              <a:rPr lang="en-IN" smtClean="0"/>
              <a:t>4</a:t>
            </a:fld>
            <a:endParaRPr lang="en-IN"/>
          </a:p>
        </p:txBody>
      </p:sp>
    </p:spTree>
    <p:extLst>
      <p:ext uri="{BB962C8B-B14F-4D97-AF65-F5344CB8AC3E}">
        <p14:creationId xmlns:p14="http://schemas.microsoft.com/office/powerpoint/2010/main" val="237677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I had a little</a:t>
            </a:r>
            <a:r>
              <a:rPr lang="en-IN" baseline="0" dirty="0" smtClean="0"/>
              <a:t> bit interest in the bar codes and </a:t>
            </a:r>
            <a:r>
              <a:rPr lang="en-IN" baseline="0" dirty="0" err="1" smtClean="0"/>
              <a:t>qr</a:t>
            </a:r>
            <a:r>
              <a:rPr lang="en-IN" baseline="0" dirty="0" smtClean="0"/>
              <a:t> codes as we find them every where</a:t>
            </a:r>
            <a:endParaRPr lang="en-IN" dirty="0" smtClean="0"/>
          </a:p>
          <a:p>
            <a:r>
              <a:rPr lang="en-IN" dirty="0" smtClean="0"/>
              <a:t>First</a:t>
            </a:r>
            <a:r>
              <a:rPr lang="en-IN" baseline="0" dirty="0" smtClean="0"/>
              <a:t> of all, let us see few of its applications</a:t>
            </a:r>
          </a:p>
          <a:p>
            <a:r>
              <a:rPr lang="en-IN" baseline="0" dirty="0" smtClean="0"/>
              <a:t>Digitization has revolutionized the world by digital payments</a:t>
            </a:r>
          </a:p>
          <a:p>
            <a:r>
              <a:rPr lang="en-IN" baseline="0" dirty="0" smtClean="0"/>
              <a:t>Now a days it has become more easy because of mobile payment apps  </a:t>
            </a:r>
          </a:p>
          <a:p>
            <a:r>
              <a:rPr lang="en-IN" baseline="0" dirty="0" smtClean="0"/>
              <a:t>We scan the </a:t>
            </a:r>
            <a:r>
              <a:rPr lang="en-IN" baseline="0" dirty="0" err="1" smtClean="0"/>
              <a:t>qr</a:t>
            </a:r>
            <a:r>
              <a:rPr lang="en-IN" baseline="0" dirty="0" smtClean="0"/>
              <a:t> code and do the payment</a:t>
            </a:r>
          </a:p>
          <a:p>
            <a:endParaRPr lang="en-IN" dirty="0"/>
          </a:p>
        </p:txBody>
      </p:sp>
      <p:sp>
        <p:nvSpPr>
          <p:cNvPr id="4" name="Slide Number Placeholder 3"/>
          <p:cNvSpPr>
            <a:spLocks noGrp="1"/>
          </p:cNvSpPr>
          <p:nvPr>
            <p:ph type="sldNum" sz="quarter" idx="10"/>
          </p:nvPr>
        </p:nvSpPr>
        <p:spPr/>
        <p:txBody>
          <a:bodyPr/>
          <a:lstStyle/>
          <a:p>
            <a:fld id="{86DC0473-CB29-4402-BBFD-54292908CF4D}" type="slidenum">
              <a:rPr lang="en-IN" smtClean="0"/>
              <a:t>5</a:t>
            </a:fld>
            <a:endParaRPr lang="en-IN"/>
          </a:p>
        </p:txBody>
      </p:sp>
    </p:spTree>
    <p:extLst>
      <p:ext uri="{BB962C8B-B14F-4D97-AF65-F5344CB8AC3E}">
        <p14:creationId xmlns:p14="http://schemas.microsoft.com/office/powerpoint/2010/main" val="24881055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86DC0473-CB29-4402-BBFD-54292908CF4D}" type="slidenum">
              <a:rPr lang="en-IN" smtClean="0"/>
              <a:t>8</a:t>
            </a:fld>
            <a:endParaRPr lang="en-IN"/>
          </a:p>
        </p:txBody>
      </p:sp>
    </p:spTree>
    <p:extLst>
      <p:ext uri="{BB962C8B-B14F-4D97-AF65-F5344CB8AC3E}">
        <p14:creationId xmlns:p14="http://schemas.microsoft.com/office/powerpoint/2010/main" val="1685870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21750165-82AA-4BAB-B518-BF3DC716399F}" type="datetimeFigureOut">
              <a:rPr lang="en-IN" smtClean="0"/>
              <a:t>20-05-2020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19CF50C-7B57-4F2B-8BAF-7E34BEB083BF}" type="slidenum">
              <a:rPr lang="en-IN" smtClean="0"/>
              <a:t>‹#›</a:t>
            </a:fld>
            <a:endParaRPr lang="en-IN"/>
          </a:p>
        </p:txBody>
      </p:sp>
    </p:spTree>
    <p:extLst>
      <p:ext uri="{BB962C8B-B14F-4D97-AF65-F5344CB8AC3E}">
        <p14:creationId xmlns:p14="http://schemas.microsoft.com/office/powerpoint/2010/main" val="2425781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1750165-82AA-4BAB-B518-BF3DC716399F}" type="datetimeFigureOut">
              <a:rPr lang="en-IN" smtClean="0"/>
              <a:t>20-05-2020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19CF50C-7B57-4F2B-8BAF-7E34BEB083BF}" type="slidenum">
              <a:rPr lang="en-IN" smtClean="0"/>
              <a:t>‹#›</a:t>
            </a:fld>
            <a:endParaRPr lang="en-IN"/>
          </a:p>
        </p:txBody>
      </p:sp>
    </p:spTree>
    <p:extLst>
      <p:ext uri="{BB962C8B-B14F-4D97-AF65-F5344CB8AC3E}">
        <p14:creationId xmlns:p14="http://schemas.microsoft.com/office/powerpoint/2010/main" val="647750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1750165-82AA-4BAB-B518-BF3DC716399F}" type="datetimeFigureOut">
              <a:rPr lang="en-IN" smtClean="0"/>
              <a:t>20-05-2020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19CF50C-7B57-4F2B-8BAF-7E34BEB083BF}" type="slidenum">
              <a:rPr lang="en-IN" smtClean="0"/>
              <a:t>‹#›</a:t>
            </a:fld>
            <a:endParaRPr lang="en-IN"/>
          </a:p>
        </p:txBody>
      </p:sp>
    </p:spTree>
    <p:extLst>
      <p:ext uri="{BB962C8B-B14F-4D97-AF65-F5344CB8AC3E}">
        <p14:creationId xmlns:p14="http://schemas.microsoft.com/office/powerpoint/2010/main" val="23996198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21750165-82AA-4BAB-B518-BF3DC716399F}" type="datetimeFigureOut">
              <a:rPr lang="en-IN" smtClean="0"/>
              <a:t>20-05-2020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19CF50C-7B57-4F2B-8BAF-7E34BEB083BF}" type="slidenum">
              <a:rPr lang="en-IN" smtClean="0"/>
              <a:t>‹#›</a:t>
            </a:fld>
            <a:endParaRPr lang="en-IN"/>
          </a:p>
        </p:txBody>
      </p:sp>
    </p:spTree>
    <p:extLst>
      <p:ext uri="{BB962C8B-B14F-4D97-AF65-F5344CB8AC3E}">
        <p14:creationId xmlns:p14="http://schemas.microsoft.com/office/powerpoint/2010/main" val="4191814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1750165-82AA-4BAB-B518-BF3DC716399F}" type="datetimeFigureOut">
              <a:rPr lang="en-IN" smtClean="0"/>
              <a:t>20-05-2020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F19CF50C-7B57-4F2B-8BAF-7E34BEB083BF}" type="slidenum">
              <a:rPr lang="en-IN" smtClean="0"/>
              <a:t>‹#›</a:t>
            </a:fld>
            <a:endParaRPr lang="en-IN"/>
          </a:p>
        </p:txBody>
      </p:sp>
    </p:spTree>
    <p:extLst>
      <p:ext uri="{BB962C8B-B14F-4D97-AF65-F5344CB8AC3E}">
        <p14:creationId xmlns:p14="http://schemas.microsoft.com/office/powerpoint/2010/main" val="2374233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21750165-82AA-4BAB-B518-BF3DC716399F}" type="datetimeFigureOut">
              <a:rPr lang="en-IN" smtClean="0"/>
              <a:t>20-05-2020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19CF50C-7B57-4F2B-8BAF-7E34BEB083BF}" type="slidenum">
              <a:rPr lang="en-IN" smtClean="0"/>
              <a:t>‹#›</a:t>
            </a:fld>
            <a:endParaRPr lang="en-IN"/>
          </a:p>
        </p:txBody>
      </p:sp>
    </p:spTree>
    <p:extLst>
      <p:ext uri="{BB962C8B-B14F-4D97-AF65-F5344CB8AC3E}">
        <p14:creationId xmlns:p14="http://schemas.microsoft.com/office/powerpoint/2010/main" val="628848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21750165-82AA-4BAB-B518-BF3DC716399F}" type="datetimeFigureOut">
              <a:rPr lang="en-IN" smtClean="0"/>
              <a:t>20-05-2020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F19CF50C-7B57-4F2B-8BAF-7E34BEB083BF}" type="slidenum">
              <a:rPr lang="en-IN" smtClean="0"/>
              <a:t>‹#›</a:t>
            </a:fld>
            <a:endParaRPr lang="en-IN"/>
          </a:p>
        </p:txBody>
      </p:sp>
    </p:spTree>
    <p:extLst>
      <p:ext uri="{BB962C8B-B14F-4D97-AF65-F5344CB8AC3E}">
        <p14:creationId xmlns:p14="http://schemas.microsoft.com/office/powerpoint/2010/main" val="1515443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21750165-82AA-4BAB-B518-BF3DC716399F}" type="datetimeFigureOut">
              <a:rPr lang="en-IN" smtClean="0"/>
              <a:t>20-05-2020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F19CF50C-7B57-4F2B-8BAF-7E34BEB083BF}" type="slidenum">
              <a:rPr lang="en-IN" smtClean="0"/>
              <a:t>‹#›</a:t>
            </a:fld>
            <a:endParaRPr lang="en-IN"/>
          </a:p>
        </p:txBody>
      </p:sp>
    </p:spTree>
    <p:extLst>
      <p:ext uri="{BB962C8B-B14F-4D97-AF65-F5344CB8AC3E}">
        <p14:creationId xmlns:p14="http://schemas.microsoft.com/office/powerpoint/2010/main" val="3602059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750165-82AA-4BAB-B518-BF3DC716399F}" type="datetimeFigureOut">
              <a:rPr lang="en-IN" smtClean="0"/>
              <a:t>20-05-2020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F19CF50C-7B57-4F2B-8BAF-7E34BEB083BF}" type="slidenum">
              <a:rPr lang="en-IN" smtClean="0"/>
              <a:t>‹#›</a:t>
            </a:fld>
            <a:endParaRPr lang="en-IN"/>
          </a:p>
        </p:txBody>
      </p:sp>
    </p:spTree>
    <p:extLst>
      <p:ext uri="{BB962C8B-B14F-4D97-AF65-F5344CB8AC3E}">
        <p14:creationId xmlns:p14="http://schemas.microsoft.com/office/powerpoint/2010/main" val="38343245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750165-82AA-4BAB-B518-BF3DC716399F}" type="datetimeFigureOut">
              <a:rPr lang="en-IN" smtClean="0"/>
              <a:t>20-05-2020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19CF50C-7B57-4F2B-8BAF-7E34BEB083BF}" type="slidenum">
              <a:rPr lang="en-IN" smtClean="0"/>
              <a:t>‹#›</a:t>
            </a:fld>
            <a:endParaRPr lang="en-IN"/>
          </a:p>
        </p:txBody>
      </p:sp>
    </p:spTree>
    <p:extLst>
      <p:ext uri="{BB962C8B-B14F-4D97-AF65-F5344CB8AC3E}">
        <p14:creationId xmlns:p14="http://schemas.microsoft.com/office/powerpoint/2010/main" val="1723494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1750165-82AA-4BAB-B518-BF3DC716399F}" type="datetimeFigureOut">
              <a:rPr lang="en-IN" smtClean="0"/>
              <a:t>20-05-2020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F19CF50C-7B57-4F2B-8BAF-7E34BEB083BF}" type="slidenum">
              <a:rPr lang="en-IN" smtClean="0"/>
              <a:t>‹#›</a:t>
            </a:fld>
            <a:endParaRPr lang="en-IN"/>
          </a:p>
        </p:txBody>
      </p:sp>
    </p:spTree>
    <p:extLst>
      <p:ext uri="{BB962C8B-B14F-4D97-AF65-F5344CB8AC3E}">
        <p14:creationId xmlns:p14="http://schemas.microsoft.com/office/powerpoint/2010/main" val="12752100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750165-82AA-4BAB-B518-BF3DC716399F}" type="datetimeFigureOut">
              <a:rPr lang="en-IN" smtClean="0"/>
              <a:t>20-05-2020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9CF50C-7B57-4F2B-8BAF-7E34BEB083BF}" type="slidenum">
              <a:rPr lang="en-IN" smtClean="0"/>
              <a:t>‹#›</a:t>
            </a:fld>
            <a:endParaRPr lang="en-IN"/>
          </a:p>
        </p:txBody>
      </p:sp>
    </p:spTree>
    <p:extLst>
      <p:ext uri="{BB962C8B-B14F-4D97-AF65-F5344CB8AC3E}">
        <p14:creationId xmlns:p14="http://schemas.microsoft.com/office/powerpoint/2010/main" val="23524022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hyperlink" Target="https://shek.it/" TargetMode="Externa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hyperlink" Target="https://en.wikipedia.org/wiki/QR_code" TargetMode="Externa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24231" y="1603024"/>
            <a:ext cx="8379025" cy="3046988"/>
          </a:xfrm>
          <a:prstGeom prst="rect">
            <a:avLst/>
          </a:prstGeom>
          <a:noFill/>
        </p:spPr>
        <p:txBody>
          <a:bodyPr wrap="none" rtlCol="0">
            <a:spAutoFit/>
          </a:bodyPr>
          <a:lstStyle/>
          <a:p>
            <a:pPr algn="ctr"/>
            <a:r>
              <a:rPr lang="en-IN" sz="3200" i="1" dirty="0" smtClean="0">
                <a:solidFill>
                  <a:schemeClr val="bg1"/>
                </a:solidFill>
              </a:rPr>
              <a:t>Welcome to</a:t>
            </a:r>
          </a:p>
          <a:p>
            <a:pPr algn="ctr"/>
            <a:r>
              <a:rPr lang="en-IN" sz="3200" i="1" dirty="0" smtClean="0">
                <a:solidFill>
                  <a:schemeClr val="bg1"/>
                </a:solidFill>
              </a:rPr>
              <a:t>Day 3 of </a:t>
            </a:r>
          </a:p>
          <a:p>
            <a:pPr algn="ctr"/>
            <a:r>
              <a:rPr lang="en-IN" sz="3200" dirty="0" smtClean="0">
                <a:solidFill>
                  <a:srgbClr val="FF0000"/>
                </a:solidFill>
              </a:rPr>
              <a:t>Applications of Basic Python and its Libraries</a:t>
            </a:r>
          </a:p>
          <a:p>
            <a:pPr algn="ctr"/>
            <a:r>
              <a:rPr lang="en-IN" sz="3200" dirty="0" smtClean="0">
                <a:solidFill>
                  <a:schemeClr val="tx1">
                    <a:lumMod val="75000"/>
                    <a:lumOff val="25000"/>
                  </a:schemeClr>
                </a:solidFill>
              </a:rPr>
              <a:t>An Outcome Based ‘Three-Day Online Workshop’</a:t>
            </a:r>
          </a:p>
          <a:p>
            <a:pPr algn="ctr"/>
            <a:r>
              <a:rPr lang="en-IN" sz="3200" dirty="0">
                <a:solidFill>
                  <a:schemeClr val="tx1">
                    <a:lumMod val="75000"/>
                    <a:lumOff val="25000"/>
                  </a:schemeClr>
                </a:solidFill>
              </a:rPr>
              <a:t>b</a:t>
            </a:r>
            <a:r>
              <a:rPr lang="en-IN" sz="3200" dirty="0" smtClean="0">
                <a:solidFill>
                  <a:schemeClr val="tx1">
                    <a:lumMod val="75000"/>
                    <a:lumOff val="25000"/>
                  </a:schemeClr>
                </a:solidFill>
              </a:rPr>
              <a:t>y</a:t>
            </a:r>
          </a:p>
          <a:p>
            <a:pPr algn="ctr"/>
            <a:r>
              <a:rPr lang="en-IN" sz="3200" dirty="0" smtClean="0">
                <a:solidFill>
                  <a:schemeClr val="accent5"/>
                </a:solidFill>
              </a:rPr>
              <a:t>ECE | VVIT</a:t>
            </a:r>
            <a:endParaRPr lang="en-IN" sz="3200" dirty="0">
              <a:solidFill>
                <a:schemeClr val="accent5"/>
              </a:solidFill>
            </a:endParaRPr>
          </a:p>
        </p:txBody>
      </p:sp>
    </p:spTree>
    <p:extLst>
      <p:ext uri="{BB962C8B-B14F-4D97-AF65-F5344CB8AC3E}">
        <p14:creationId xmlns:p14="http://schemas.microsoft.com/office/powerpoint/2010/main" val="4257358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192" y="175098"/>
            <a:ext cx="906723" cy="369332"/>
          </a:xfrm>
          <a:prstGeom prst="rect">
            <a:avLst/>
          </a:prstGeom>
          <a:noFill/>
        </p:spPr>
        <p:txBody>
          <a:bodyPr wrap="none" rtlCol="0">
            <a:spAutoFit/>
          </a:bodyPr>
          <a:lstStyle/>
          <a:p>
            <a:r>
              <a:rPr lang="en-IN" b="1" dirty="0" smtClean="0">
                <a:solidFill>
                  <a:schemeClr val="bg1"/>
                </a:solidFill>
              </a:rPr>
              <a:t>Agenda</a:t>
            </a:r>
            <a:endParaRPr lang="en-IN" b="1" dirty="0">
              <a:solidFill>
                <a:schemeClr val="bg1"/>
              </a:solidFill>
            </a:endParaRPr>
          </a:p>
        </p:txBody>
      </p:sp>
      <p:sp>
        <p:nvSpPr>
          <p:cNvPr id="3" name="TextBox 2"/>
          <p:cNvSpPr txBox="1"/>
          <p:nvPr/>
        </p:nvSpPr>
        <p:spPr>
          <a:xfrm>
            <a:off x="619760" y="544430"/>
            <a:ext cx="4083490" cy="923330"/>
          </a:xfrm>
          <a:prstGeom prst="rect">
            <a:avLst/>
          </a:prstGeom>
          <a:noFill/>
        </p:spPr>
        <p:txBody>
          <a:bodyPr wrap="none" rtlCol="0">
            <a:spAutoFit/>
          </a:bodyPr>
          <a:lstStyle/>
          <a:p>
            <a:pPr marL="285750" indent="-285750">
              <a:buFont typeface="Arial" panose="020B0604020202020204" pitchFamily="34" charset="0"/>
              <a:buChar char="•"/>
            </a:pPr>
            <a:r>
              <a:rPr lang="en-IN" dirty="0" smtClean="0">
                <a:solidFill>
                  <a:schemeClr val="bg1"/>
                </a:solidFill>
              </a:rPr>
              <a:t>Generation and Detection of QR codes</a:t>
            </a:r>
          </a:p>
          <a:p>
            <a:pPr marL="285750" indent="-285750">
              <a:buFont typeface="Arial" panose="020B0604020202020204" pitchFamily="34" charset="0"/>
              <a:buChar char="•"/>
            </a:pPr>
            <a:r>
              <a:rPr lang="en-IN" dirty="0" smtClean="0">
                <a:solidFill>
                  <a:schemeClr val="bg1"/>
                </a:solidFill>
              </a:rPr>
              <a:t>Some discussion on python ‘re’ library</a:t>
            </a:r>
          </a:p>
          <a:p>
            <a:pPr marL="285750" indent="-285750">
              <a:buFont typeface="Arial" panose="020B0604020202020204" pitchFamily="34" charset="0"/>
              <a:buChar char="•"/>
            </a:pPr>
            <a:r>
              <a:rPr lang="en-IN" dirty="0">
                <a:solidFill>
                  <a:schemeClr val="bg1"/>
                </a:solidFill>
              </a:rPr>
              <a:t>Project discussion</a:t>
            </a:r>
          </a:p>
        </p:txBody>
      </p:sp>
      <p:sp>
        <p:nvSpPr>
          <p:cNvPr id="4" name="Rectangle 1"/>
          <p:cNvSpPr>
            <a:spLocks noChangeArrowheads="1"/>
          </p:cNvSpPr>
          <p:nvPr/>
        </p:nvSpPr>
        <p:spPr bwMode="auto">
          <a:xfrm>
            <a:off x="241288" y="2145275"/>
            <a:ext cx="6039678" cy="4093428"/>
          </a:xfrm>
          <a:prstGeom prst="rect">
            <a:avLst/>
          </a:prstGeom>
          <a:solidFill>
            <a:schemeClr val="tx1"/>
          </a:solidFill>
          <a:ln>
            <a:noFill/>
          </a:ln>
          <a:effec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a:t>
            </a:r>
            <a:r>
              <a:rPr kumimoji="0" lang="en-US" altLang="en-US" sz="1400" b="0" i="0" u="none" strike="noStrike" cap="none" normalizeH="0" baseline="0" dirty="0" smtClean="0">
                <a:ln>
                  <a:noFill/>
                </a:ln>
                <a:solidFill>
                  <a:srgbClr val="FF0000"/>
                </a:solidFill>
                <a:effectLst/>
                <a:latin typeface="Courier New" panose="02070309020205020404" pitchFamily="49" charset="0"/>
                <a:cs typeface="Courier New" panose="02070309020205020404" pitchFamily="49" charset="0"/>
              </a:rPr>
              <a:t>EMAIL</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invention controversy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Ayyadurai makes the widely disputed claim to be the "inventor of </a:t>
            </a:r>
            <a:r>
              <a:rPr kumimoji="0" lang="en-US" altLang="en-US" sz="1400" b="0" i="0" u="none" strike="noStrike" cap="none" normalizeH="0" baseline="0" dirty="0" smtClean="0">
                <a:ln>
                  <a:noFill/>
                </a:ln>
                <a:solidFill>
                  <a:srgbClr val="FF0000"/>
                </a:solidFill>
                <a:effectLst/>
                <a:latin typeface="Courier New" panose="02070309020205020404" pitchFamily="49" charset="0"/>
                <a:cs typeface="Courier New" panose="02070309020205020404" pitchFamily="49" charset="0"/>
              </a:rPr>
              <a:t>email</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His claim is based on the software he wrote as a 14-year-old student at Livingston High School in New Jersey. In 1979—some sources say 1978—he wrote an implementation of an interoffice </a:t>
            </a:r>
            <a:r>
              <a:rPr kumimoji="0" lang="en-US" altLang="en-US" sz="1400" b="0" i="0" u="none" strike="noStrike" cap="none" normalizeH="0" baseline="0" dirty="0" smtClean="0">
                <a:ln>
                  <a:noFill/>
                </a:ln>
                <a:solidFill>
                  <a:srgbClr val="FF0000"/>
                </a:solidFill>
                <a:effectLst/>
                <a:latin typeface="Courier New" panose="02070309020205020404" pitchFamily="49" charset="0"/>
                <a:cs typeface="Courier New" panose="02070309020205020404" pitchFamily="49" charset="0"/>
              </a:rPr>
              <a:t>email</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system, which he called </a:t>
            </a:r>
            <a:r>
              <a:rPr kumimoji="0" lang="en-US" altLang="en-US" sz="1400" b="0" i="0" u="none" strike="noStrike" cap="none" normalizeH="0" baseline="0" dirty="0" smtClean="0">
                <a:ln>
                  <a:noFill/>
                </a:ln>
                <a:solidFill>
                  <a:srgbClr val="FF0000"/>
                </a:solidFill>
                <a:effectLst/>
                <a:latin typeface="Courier New" panose="02070309020205020404" pitchFamily="49" charset="0"/>
                <a:cs typeface="Courier New" panose="02070309020205020404" pitchFamily="49" charset="0"/>
              </a:rPr>
              <a:t>EMAIL</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.[5][6]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A November 2011 Time </a:t>
            </a:r>
            <a:r>
              <a:rPr kumimoji="0" lang="en-US" altLang="en-US" sz="1400" b="0" i="0" u="none" strike="noStrike" cap="none" normalizeH="0" baseline="0" dirty="0" err="1" smtClean="0">
                <a:ln>
                  <a:noFill/>
                </a:ln>
                <a:solidFill>
                  <a:schemeClr val="bg1"/>
                </a:solidFill>
                <a:effectLst/>
                <a:latin typeface="Courier New" panose="02070309020205020404" pitchFamily="49" charset="0"/>
                <a:cs typeface="Courier New" panose="02070309020205020404" pitchFamily="49" charset="0"/>
              </a:rPr>
              <a:t>Techland</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interview by Doug </a:t>
            </a:r>
            <a:r>
              <a:rPr kumimoji="0" lang="en-US" altLang="en-US" sz="1400" b="0" i="0" u="none" strike="noStrike" cap="none" normalizeH="0" baseline="0" dirty="0" err="1" smtClean="0">
                <a:ln>
                  <a:noFill/>
                </a:ln>
                <a:solidFill>
                  <a:schemeClr val="bg1"/>
                </a:solidFill>
                <a:effectLst/>
                <a:latin typeface="Courier New" panose="02070309020205020404" pitchFamily="49" charset="0"/>
                <a:cs typeface="Courier New" panose="02070309020205020404" pitchFamily="49" charset="0"/>
              </a:rPr>
              <a:t>Aamoth</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entitled "The Man Who Invented </a:t>
            </a:r>
            <a:r>
              <a:rPr kumimoji="0" lang="en-US" altLang="en-US" sz="1400" b="0" i="0" u="none" strike="noStrike" cap="none" normalizeH="0" baseline="0" dirty="0" smtClean="0">
                <a:ln>
                  <a:noFill/>
                </a:ln>
                <a:solidFill>
                  <a:srgbClr val="FF0000"/>
                </a:solidFill>
                <a:effectLst/>
                <a:latin typeface="Courier New" panose="02070309020205020404" pitchFamily="49" charset="0"/>
                <a:cs typeface="Courier New" panose="02070309020205020404" pitchFamily="49" charset="0"/>
              </a:rPr>
              <a:t>Email</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argued that </a:t>
            </a:r>
            <a:r>
              <a:rPr kumimoji="0" lang="en-US" altLang="en-US" sz="1400" b="0" i="0" u="none" strike="noStrike" cap="none" normalizeH="0" baseline="0" dirty="0" smtClean="0">
                <a:ln>
                  <a:noFill/>
                </a:ln>
                <a:solidFill>
                  <a:srgbClr val="FF0000"/>
                </a:solidFill>
                <a:effectLst/>
                <a:latin typeface="Courier New" panose="02070309020205020404" pitchFamily="49" charset="0"/>
                <a:cs typeface="Courier New" panose="02070309020205020404" pitchFamily="49" charset="0"/>
              </a:rPr>
              <a:t>EMAIL</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represented the birth of </a:t>
            </a:r>
            <a:r>
              <a:rPr kumimoji="0" lang="en-US" altLang="en-US" sz="1400" b="0" i="0" u="none" strike="noStrike" cap="none" normalizeH="0" baseline="0" dirty="0" smtClean="0">
                <a:ln>
                  <a:noFill/>
                </a:ln>
                <a:solidFill>
                  <a:srgbClr val="FF0000"/>
                </a:solidFill>
                <a:effectLst/>
                <a:latin typeface="Courier New" panose="02070309020205020404" pitchFamily="49" charset="0"/>
                <a:cs typeface="Courier New" panose="02070309020205020404" pitchFamily="49" charset="0"/>
              </a:rPr>
              <a:t>email</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"as we currently know it". In that interview, Ayyadurai recalled that Les Michelson, the former particle scientist at Brookhaven National Labs who assigned Ayyadurai the project, had the idea of creating an electronic </a:t>
            </a:r>
            <a:r>
              <a:rPr kumimoji="0" lang="en-US" altLang="en-US" sz="1400" b="0" i="0" u="none" strike="noStrike" cap="none" normalizeH="0" baseline="0" dirty="0" smtClean="0">
                <a:ln>
                  <a:noFill/>
                </a:ln>
                <a:solidFill>
                  <a:srgbClr val="FFC000"/>
                </a:solidFill>
                <a:effectLst/>
                <a:latin typeface="Courier New" panose="02070309020205020404" pitchFamily="49" charset="0"/>
                <a:cs typeface="Courier New" panose="02070309020205020404" pitchFamily="49" charset="0"/>
              </a:rPr>
              <a:t>mail</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system that uses the header conventions of a hardcopy memorandum. Ayyadurai recalled Michelson as saying: "Your job is to convert that into an electronic format. Nobody's</a:t>
            </a:r>
            <a:r>
              <a:rPr kumimoji="0" lang="en-US" altLang="en-US" sz="1100" b="0" i="0" u="none" strike="noStrike" cap="none" normalizeH="0" baseline="0" dirty="0" smtClean="0">
                <a:ln>
                  <a:noFill/>
                </a:ln>
                <a:solidFill>
                  <a:schemeClr val="bg1"/>
                </a:solidFill>
                <a:effectLst/>
              </a:rPr>
              <a:t> …………</a:t>
            </a:r>
            <a:endParaRPr kumimoji="0" lang="en-US" altLang="en-US" sz="3200" b="0" i="0" u="none" strike="noStrike" cap="none" normalizeH="0" baseline="0" dirty="0" smtClean="0">
              <a:ln>
                <a:noFill/>
              </a:ln>
              <a:solidFill>
                <a:schemeClr val="bg1"/>
              </a:solidFill>
              <a:effectLst/>
              <a:latin typeface="Arial" panose="020B0604020202020204" pitchFamily="34" charset="0"/>
            </a:endParaRPr>
          </a:p>
        </p:txBody>
      </p:sp>
      <p:sp>
        <p:nvSpPr>
          <p:cNvPr id="5" name="TextBox 4"/>
          <p:cNvSpPr txBox="1"/>
          <p:nvPr/>
        </p:nvSpPr>
        <p:spPr>
          <a:xfrm>
            <a:off x="214004" y="1702339"/>
            <a:ext cx="9285684" cy="369332"/>
          </a:xfrm>
          <a:prstGeom prst="rect">
            <a:avLst/>
          </a:prstGeom>
          <a:noFill/>
        </p:spPr>
        <p:txBody>
          <a:bodyPr wrap="none" rtlCol="0">
            <a:spAutoFit/>
          </a:bodyPr>
          <a:lstStyle/>
          <a:p>
            <a:r>
              <a:rPr lang="en-IN" u="sng" dirty="0" smtClean="0">
                <a:solidFill>
                  <a:schemeClr val="accent1">
                    <a:lumMod val="75000"/>
                  </a:schemeClr>
                </a:solidFill>
              </a:rPr>
              <a:t>TASK # 01:</a:t>
            </a:r>
            <a:r>
              <a:rPr lang="en-IN" dirty="0" smtClean="0">
                <a:solidFill>
                  <a:schemeClr val="accent1">
                    <a:lumMod val="75000"/>
                  </a:schemeClr>
                </a:solidFill>
              </a:rPr>
              <a:t> Find how many times the word ‘email’ (irrespective of case) has appeared in the text   </a:t>
            </a:r>
            <a:endParaRPr lang="en-IN" dirty="0">
              <a:solidFill>
                <a:schemeClr val="accent1">
                  <a:lumMod val="75000"/>
                </a:schemeClr>
              </a:solidFill>
            </a:endParaRPr>
          </a:p>
        </p:txBody>
      </p:sp>
      <p:sp>
        <p:nvSpPr>
          <p:cNvPr id="6" name="TextBox 5"/>
          <p:cNvSpPr txBox="1"/>
          <p:nvPr/>
        </p:nvSpPr>
        <p:spPr>
          <a:xfrm>
            <a:off x="7247106" y="3025302"/>
            <a:ext cx="4748864" cy="923330"/>
          </a:xfrm>
          <a:prstGeom prst="rect">
            <a:avLst/>
          </a:prstGeom>
          <a:noFill/>
          <a:ln>
            <a:solidFill>
              <a:schemeClr val="accent4"/>
            </a:solidFill>
          </a:ln>
        </p:spPr>
        <p:txBody>
          <a:bodyPr wrap="none" rtlCol="0">
            <a:spAutoFit/>
          </a:bodyPr>
          <a:lstStyle/>
          <a:p>
            <a:r>
              <a:rPr lang="en-US" dirty="0">
                <a:solidFill>
                  <a:schemeClr val="bg1"/>
                </a:solidFill>
              </a:rPr>
              <a:t>results = </a:t>
            </a:r>
            <a:r>
              <a:rPr lang="en-US" dirty="0" err="1">
                <a:solidFill>
                  <a:schemeClr val="bg1"/>
                </a:solidFill>
              </a:rPr>
              <a:t>re.findall</a:t>
            </a:r>
            <a:r>
              <a:rPr lang="en-US" dirty="0">
                <a:solidFill>
                  <a:schemeClr val="bg1"/>
                </a:solidFill>
              </a:rPr>
              <a:t>(</a:t>
            </a:r>
            <a:r>
              <a:rPr lang="en-US" dirty="0" err="1">
                <a:solidFill>
                  <a:srgbClr val="C00000"/>
                </a:solidFill>
              </a:rPr>
              <a:t>r'email'</a:t>
            </a:r>
            <a:r>
              <a:rPr lang="en-US" dirty="0" err="1">
                <a:solidFill>
                  <a:schemeClr val="bg1"/>
                </a:solidFill>
              </a:rPr>
              <a:t>,text</a:t>
            </a:r>
            <a:r>
              <a:rPr lang="en-US" dirty="0">
                <a:solidFill>
                  <a:schemeClr val="bg1"/>
                </a:solidFill>
              </a:rPr>
              <a:t>)</a:t>
            </a:r>
          </a:p>
          <a:p>
            <a:r>
              <a:rPr lang="en-US" dirty="0">
                <a:solidFill>
                  <a:schemeClr val="bg1"/>
                </a:solidFill>
              </a:rPr>
              <a:t>count = </a:t>
            </a:r>
            <a:r>
              <a:rPr lang="en-US" dirty="0" err="1">
                <a:solidFill>
                  <a:srgbClr val="00B050"/>
                </a:solidFill>
              </a:rPr>
              <a:t>len</a:t>
            </a:r>
            <a:r>
              <a:rPr lang="en-US" dirty="0">
                <a:solidFill>
                  <a:schemeClr val="bg1"/>
                </a:solidFill>
              </a:rPr>
              <a:t>(results)</a:t>
            </a:r>
          </a:p>
          <a:p>
            <a:r>
              <a:rPr lang="en-US" dirty="0">
                <a:solidFill>
                  <a:srgbClr val="00B050"/>
                </a:solidFill>
              </a:rPr>
              <a:t>print</a:t>
            </a:r>
            <a:r>
              <a:rPr lang="en-US" dirty="0">
                <a:solidFill>
                  <a:schemeClr val="bg1"/>
                </a:solidFill>
              </a:rPr>
              <a:t>(</a:t>
            </a:r>
            <a:r>
              <a:rPr lang="en-US" dirty="0">
                <a:solidFill>
                  <a:srgbClr val="C00000"/>
                </a:solidFill>
              </a:rPr>
              <a:t>'Number of times email appeared: '</a:t>
            </a:r>
            <a:r>
              <a:rPr lang="en-US" dirty="0">
                <a:solidFill>
                  <a:schemeClr val="bg1"/>
                </a:solidFill>
              </a:rPr>
              <a:t>, count)</a:t>
            </a:r>
            <a:endParaRPr lang="en-IN" dirty="0">
              <a:solidFill>
                <a:schemeClr val="bg1"/>
              </a:solidFill>
            </a:endParaRPr>
          </a:p>
        </p:txBody>
      </p:sp>
    </p:spTree>
    <p:extLst>
      <p:ext uri="{BB962C8B-B14F-4D97-AF65-F5344CB8AC3E}">
        <p14:creationId xmlns:p14="http://schemas.microsoft.com/office/powerpoint/2010/main" val="599878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3">
                                            <p:txEl>
                                              <p:pRg st="0" end="0"/>
                                            </p:txEl>
                                          </p:spTgt>
                                        </p:tgtEl>
                                        <p:attrNameLst>
                                          <p:attrName>style.opacity</p:attrName>
                                        </p:attrNameLst>
                                      </p:cBhvr>
                                      <p:to>
                                        <p:strVal val="0.5"/>
                                      </p:to>
                                    </p:set>
                                    <p:animEffect filter="image" prLst="opacity: 0.5">
                                      <p:cBhvr rctx="IE">
                                        <p:cTn id="7" dur="indefinite"/>
                                        <p:tgtEl>
                                          <p:spTgt spid="3">
                                            <p:txEl>
                                              <p:pRg st="0" end="0"/>
                                            </p:txEl>
                                          </p:spTgt>
                                        </p:tgtEl>
                                      </p:cBhvr>
                                    </p:animEffect>
                                  </p:childTnLst>
                                </p:cTn>
                              </p:par>
                              <p:par>
                                <p:cTn id="8" presetID="9" presetClass="emph" presetSubtype="0" nodeType="withEffect">
                                  <p:stCondLst>
                                    <p:cond delay="0"/>
                                  </p:stCondLst>
                                  <p:childTnLst>
                                    <p:set>
                                      <p:cBhvr rctx="PPT">
                                        <p:cTn id="9" dur="indefinite"/>
                                        <p:tgtEl>
                                          <p:spTgt spid="3">
                                            <p:txEl>
                                              <p:pRg st="2" end="2"/>
                                            </p:txEl>
                                          </p:spTgt>
                                        </p:tgtEl>
                                        <p:attrNameLst>
                                          <p:attrName>style.opacity</p:attrName>
                                        </p:attrNameLst>
                                      </p:cBhvr>
                                      <p:to>
                                        <p:strVal val="0.5"/>
                                      </p:to>
                                    </p:set>
                                    <p:animEffect filter="image" prLst="opacity: 0.5">
                                      <p:cBhvr rctx="IE">
                                        <p:cTn id="10" dur="indefinite"/>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fade">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192" y="175098"/>
            <a:ext cx="906723" cy="369332"/>
          </a:xfrm>
          <a:prstGeom prst="rect">
            <a:avLst/>
          </a:prstGeom>
          <a:noFill/>
        </p:spPr>
        <p:txBody>
          <a:bodyPr wrap="none" rtlCol="0">
            <a:spAutoFit/>
          </a:bodyPr>
          <a:lstStyle/>
          <a:p>
            <a:r>
              <a:rPr lang="en-IN" b="1" dirty="0" smtClean="0">
                <a:solidFill>
                  <a:schemeClr val="bg1"/>
                </a:solidFill>
              </a:rPr>
              <a:t>Agenda</a:t>
            </a:r>
            <a:endParaRPr lang="en-IN" b="1" dirty="0">
              <a:solidFill>
                <a:schemeClr val="bg1"/>
              </a:solidFill>
            </a:endParaRPr>
          </a:p>
        </p:txBody>
      </p:sp>
      <p:sp>
        <p:nvSpPr>
          <p:cNvPr id="3" name="TextBox 2"/>
          <p:cNvSpPr txBox="1"/>
          <p:nvPr/>
        </p:nvSpPr>
        <p:spPr>
          <a:xfrm>
            <a:off x="619760" y="544430"/>
            <a:ext cx="4083490" cy="923330"/>
          </a:xfrm>
          <a:prstGeom prst="rect">
            <a:avLst/>
          </a:prstGeom>
          <a:noFill/>
        </p:spPr>
        <p:txBody>
          <a:bodyPr wrap="none" rtlCol="0">
            <a:spAutoFit/>
          </a:bodyPr>
          <a:lstStyle/>
          <a:p>
            <a:pPr marL="285750" indent="-285750">
              <a:buFont typeface="Arial" panose="020B0604020202020204" pitchFamily="34" charset="0"/>
              <a:buChar char="•"/>
            </a:pPr>
            <a:r>
              <a:rPr lang="en-IN" dirty="0" smtClean="0">
                <a:solidFill>
                  <a:schemeClr val="bg2">
                    <a:lumMod val="50000"/>
                  </a:schemeClr>
                </a:solidFill>
              </a:rPr>
              <a:t>Generation and Detection of QR codes</a:t>
            </a:r>
          </a:p>
          <a:p>
            <a:pPr marL="285750" indent="-285750">
              <a:buFont typeface="Arial" panose="020B0604020202020204" pitchFamily="34" charset="0"/>
              <a:buChar char="•"/>
            </a:pPr>
            <a:r>
              <a:rPr lang="en-IN" dirty="0" smtClean="0">
                <a:solidFill>
                  <a:schemeClr val="bg1"/>
                </a:solidFill>
              </a:rPr>
              <a:t>Some discussion on python ‘re’ library</a:t>
            </a:r>
          </a:p>
          <a:p>
            <a:pPr marL="285750" indent="-285750">
              <a:buFont typeface="Arial" panose="020B0604020202020204" pitchFamily="34" charset="0"/>
              <a:buChar char="•"/>
            </a:pPr>
            <a:r>
              <a:rPr lang="en-IN" dirty="0">
                <a:solidFill>
                  <a:schemeClr val="bg2">
                    <a:lumMod val="50000"/>
                  </a:schemeClr>
                </a:solidFill>
              </a:rPr>
              <a:t>Project discussion</a:t>
            </a:r>
          </a:p>
        </p:txBody>
      </p:sp>
      <p:sp>
        <p:nvSpPr>
          <p:cNvPr id="4" name="Rectangle 1"/>
          <p:cNvSpPr>
            <a:spLocks noChangeArrowheads="1"/>
          </p:cNvSpPr>
          <p:nvPr/>
        </p:nvSpPr>
        <p:spPr bwMode="auto">
          <a:xfrm>
            <a:off x="241288" y="2145275"/>
            <a:ext cx="6039678" cy="4093428"/>
          </a:xfrm>
          <a:prstGeom prst="rect">
            <a:avLst/>
          </a:prstGeom>
          <a:solidFill>
            <a:schemeClr val="tx1"/>
          </a:solidFill>
          <a:ln>
            <a:noFill/>
          </a:ln>
          <a:effec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"EMAIL" invention controversy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Ayyadurai makes the widely disputed claim to be the "inventor of email". His claim is based on the software he wrote as a 14-year-old student at Livingston High School in New Jersey. In 1979—some sources say 1978—he wrote an implementation of an interoffice email system, which he called EMAIL.</a:t>
            </a:r>
            <a:r>
              <a:rPr kumimoji="0" lang="en-US" altLang="en-US" sz="1400" b="0" i="0" u="none" strike="noStrike" cap="none" normalizeH="0" baseline="0" dirty="0" smtClean="0">
                <a:ln>
                  <a:noFill/>
                </a:ln>
                <a:solidFill>
                  <a:srgbClr val="FF0000"/>
                </a:solidFill>
                <a:effectLst/>
                <a:latin typeface="Courier New" panose="02070309020205020404" pitchFamily="49" charset="0"/>
                <a:cs typeface="Courier New" panose="02070309020205020404" pitchFamily="49" charset="0"/>
              </a:rPr>
              <a:t>[5][6]</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A November 2011 Time </a:t>
            </a:r>
            <a:r>
              <a:rPr kumimoji="0" lang="en-US" altLang="en-US" sz="1400" b="0" i="0" u="none" strike="noStrike" cap="none" normalizeH="0" baseline="0" dirty="0" err="1" smtClean="0">
                <a:ln>
                  <a:noFill/>
                </a:ln>
                <a:solidFill>
                  <a:schemeClr val="bg1"/>
                </a:solidFill>
                <a:effectLst/>
                <a:latin typeface="Courier New" panose="02070309020205020404" pitchFamily="49" charset="0"/>
                <a:cs typeface="Courier New" panose="02070309020205020404" pitchFamily="49" charset="0"/>
              </a:rPr>
              <a:t>Techland</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interview by Doug </a:t>
            </a:r>
            <a:r>
              <a:rPr kumimoji="0" lang="en-US" altLang="en-US" sz="1400" b="0" i="0" u="none" strike="noStrike" cap="none" normalizeH="0" baseline="0" dirty="0" err="1" smtClean="0">
                <a:ln>
                  <a:noFill/>
                </a:ln>
                <a:solidFill>
                  <a:schemeClr val="bg1"/>
                </a:solidFill>
                <a:effectLst/>
                <a:latin typeface="Courier New" panose="02070309020205020404" pitchFamily="49" charset="0"/>
                <a:cs typeface="Courier New" panose="02070309020205020404" pitchFamily="49" charset="0"/>
              </a:rPr>
              <a:t>Aamoth</a:t>
            </a:r>
            <a:r>
              <a:rPr kumimoji="0" lang="en-US" altLang="en-US" sz="1400" b="0" i="0" u="none" strike="noStrike" cap="none" normalizeH="0" baseline="0" dirty="0" smtClean="0">
                <a:ln>
                  <a:noFill/>
                </a:ln>
                <a:solidFill>
                  <a:schemeClr val="bg1"/>
                </a:solidFill>
                <a:effectLst/>
                <a:latin typeface="Courier New" panose="02070309020205020404" pitchFamily="49" charset="0"/>
                <a:cs typeface="Courier New" panose="02070309020205020404" pitchFamily="49" charset="0"/>
              </a:rPr>
              <a:t>, entitled "The Man Who Invented Email", argued that EMAIL represented the birth of email "as we currently know it". In that interview, Ayyadurai recalled that Les Michelson, the former particle scientist at Brookhaven National Labs who assigned Ayyadurai the project, had the idea of creating an electronic mail system that uses the header conventions of a hardcopy memorandum. Ayyadurai recalled Michelson as saying: "Your job is to convert that into an electronic format. Nobody's</a:t>
            </a:r>
            <a:r>
              <a:rPr kumimoji="0" lang="en-US" altLang="en-US" sz="1100" b="0" i="0" u="none" strike="noStrike" cap="none" normalizeH="0" baseline="0" dirty="0" smtClean="0">
                <a:ln>
                  <a:noFill/>
                </a:ln>
                <a:solidFill>
                  <a:schemeClr val="bg1"/>
                </a:solidFill>
                <a:effectLst/>
              </a:rPr>
              <a:t> …………</a:t>
            </a:r>
            <a:endParaRPr kumimoji="0" lang="en-US" altLang="en-US" sz="3200" b="0" i="0" u="none" strike="noStrike" cap="none" normalizeH="0" baseline="0" dirty="0" smtClean="0">
              <a:ln>
                <a:noFill/>
              </a:ln>
              <a:solidFill>
                <a:schemeClr val="bg1"/>
              </a:solidFill>
              <a:effectLst/>
              <a:latin typeface="Arial" panose="020B0604020202020204" pitchFamily="34" charset="0"/>
            </a:endParaRPr>
          </a:p>
        </p:txBody>
      </p:sp>
      <p:sp>
        <p:nvSpPr>
          <p:cNvPr id="5" name="TextBox 4"/>
          <p:cNvSpPr txBox="1"/>
          <p:nvPr/>
        </p:nvSpPr>
        <p:spPr>
          <a:xfrm>
            <a:off x="214004" y="1702339"/>
            <a:ext cx="4997715" cy="369332"/>
          </a:xfrm>
          <a:prstGeom prst="rect">
            <a:avLst/>
          </a:prstGeom>
          <a:noFill/>
        </p:spPr>
        <p:txBody>
          <a:bodyPr wrap="none" rtlCol="0">
            <a:spAutoFit/>
          </a:bodyPr>
          <a:lstStyle/>
          <a:p>
            <a:r>
              <a:rPr lang="en-IN" u="sng" dirty="0" smtClean="0">
                <a:solidFill>
                  <a:schemeClr val="accent1">
                    <a:lumMod val="75000"/>
                  </a:schemeClr>
                </a:solidFill>
              </a:rPr>
              <a:t>TASK # 02:</a:t>
            </a:r>
            <a:r>
              <a:rPr lang="en-IN" dirty="0" smtClean="0">
                <a:solidFill>
                  <a:schemeClr val="accent1">
                    <a:lumMod val="75000"/>
                  </a:schemeClr>
                </a:solidFill>
              </a:rPr>
              <a:t> Find the </a:t>
            </a:r>
            <a:r>
              <a:rPr lang="en-IN" dirty="0" smtClean="0">
                <a:solidFill>
                  <a:srgbClr val="FF0000"/>
                </a:solidFill>
              </a:rPr>
              <a:t>citations</a:t>
            </a:r>
            <a:r>
              <a:rPr lang="en-IN" dirty="0" smtClean="0">
                <a:solidFill>
                  <a:schemeClr val="accent1">
                    <a:lumMod val="75000"/>
                  </a:schemeClr>
                </a:solidFill>
              </a:rPr>
              <a:t> appeared in the text   </a:t>
            </a:r>
            <a:endParaRPr lang="en-IN" dirty="0">
              <a:solidFill>
                <a:schemeClr val="accent1">
                  <a:lumMod val="75000"/>
                </a:schemeClr>
              </a:solidFill>
            </a:endParaRPr>
          </a:p>
        </p:txBody>
      </p:sp>
      <p:sp>
        <p:nvSpPr>
          <p:cNvPr id="6" name="TextBox 5"/>
          <p:cNvSpPr txBox="1"/>
          <p:nvPr/>
        </p:nvSpPr>
        <p:spPr>
          <a:xfrm>
            <a:off x="7247106" y="3025302"/>
            <a:ext cx="3714415" cy="646331"/>
          </a:xfrm>
          <a:prstGeom prst="rect">
            <a:avLst/>
          </a:prstGeom>
          <a:noFill/>
          <a:ln>
            <a:solidFill>
              <a:schemeClr val="accent4"/>
            </a:solidFill>
          </a:ln>
        </p:spPr>
        <p:txBody>
          <a:bodyPr wrap="none" rtlCol="0">
            <a:spAutoFit/>
          </a:bodyPr>
          <a:lstStyle/>
          <a:p>
            <a:r>
              <a:rPr lang="en-US" dirty="0">
                <a:solidFill>
                  <a:schemeClr val="bg1"/>
                </a:solidFill>
              </a:rPr>
              <a:t>citations = </a:t>
            </a:r>
            <a:r>
              <a:rPr lang="en-US" dirty="0" err="1">
                <a:solidFill>
                  <a:schemeClr val="bg1"/>
                </a:solidFill>
              </a:rPr>
              <a:t>re.findall</a:t>
            </a:r>
            <a:r>
              <a:rPr lang="en-US" dirty="0">
                <a:solidFill>
                  <a:schemeClr val="bg1"/>
                </a:solidFill>
              </a:rPr>
              <a:t>(</a:t>
            </a:r>
            <a:r>
              <a:rPr lang="en-US" dirty="0">
                <a:solidFill>
                  <a:srgbClr val="FF0000"/>
                </a:solidFill>
              </a:rPr>
              <a:t>"\[[0-9]*\]"</a:t>
            </a:r>
            <a:r>
              <a:rPr lang="en-US" dirty="0">
                <a:solidFill>
                  <a:schemeClr val="bg1"/>
                </a:solidFill>
              </a:rPr>
              <a:t>, text)</a:t>
            </a:r>
          </a:p>
          <a:p>
            <a:r>
              <a:rPr lang="en-US" dirty="0">
                <a:solidFill>
                  <a:srgbClr val="00B050"/>
                </a:solidFill>
              </a:rPr>
              <a:t>print</a:t>
            </a:r>
            <a:r>
              <a:rPr lang="en-US" dirty="0">
                <a:solidFill>
                  <a:schemeClr val="bg1"/>
                </a:solidFill>
              </a:rPr>
              <a:t>(citations)</a:t>
            </a:r>
            <a:endParaRPr lang="en-IN" dirty="0">
              <a:solidFill>
                <a:schemeClr val="bg1"/>
              </a:solidFill>
            </a:endParaRPr>
          </a:p>
        </p:txBody>
      </p:sp>
    </p:spTree>
    <p:extLst>
      <p:ext uri="{BB962C8B-B14F-4D97-AF65-F5344CB8AC3E}">
        <p14:creationId xmlns:p14="http://schemas.microsoft.com/office/powerpoint/2010/main" val="2757311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192" y="175098"/>
            <a:ext cx="906723" cy="369332"/>
          </a:xfrm>
          <a:prstGeom prst="rect">
            <a:avLst/>
          </a:prstGeom>
          <a:noFill/>
        </p:spPr>
        <p:txBody>
          <a:bodyPr wrap="none" rtlCol="0">
            <a:spAutoFit/>
          </a:bodyPr>
          <a:lstStyle/>
          <a:p>
            <a:r>
              <a:rPr lang="en-IN" b="1" dirty="0" smtClean="0">
                <a:solidFill>
                  <a:schemeClr val="bg1"/>
                </a:solidFill>
              </a:rPr>
              <a:t>Agenda</a:t>
            </a:r>
            <a:endParaRPr lang="en-IN" b="1" dirty="0">
              <a:solidFill>
                <a:schemeClr val="bg1"/>
              </a:solidFill>
            </a:endParaRPr>
          </a:p>
        </p:txBody>
      </p:sp>
      <p:sp>
        <p:nvSpPr>
          <p:cNvPr id="3" name="TextBox 2"/>
          <p:cNvSpPr txBox="1"/>
          <p:nvPr/>
        </p:nvSpPr>
        <p:spPr>
          <a:xfrm>
            <a:off x="619760" y="544430"/>
            <a:ext cx="4083490" cy="923330"/>
          </a:xfrm>
          <a:prstGeom prst="rect">
            <a:avLst/>
          </a:prstGeom>
          <a:noFill/>
        </p:spPr>
        <p:txBody>
          <a:bodyPr wrap="none" rtlCol="0">
            <a:spAutoFit/>
          </a:bodyPr>
          <a:lstStyle/>
          <a:p>
            <a:pPr marL="285750" indent="-285750">
              <a:buFont typeface="Arial" panose="020B0604020202020204" pitchFamily="34" charset="0"/>
              <a:buChar char="•"/>
            </a:pPr>
            <a:r>
              <a:rPr lang="en-IN" dirty="0" smtClean="0">
                <a:solidFill>
                  <a:schemeClr val="bg2">
                    <a:lumMod val="50000"/>
                  </a:schemeClr>
                </a:solidFill>
              </a:rPr>
              <a:t>Generation and Detection of QR codes</a:t>
            </a:r>
          </a:p>
          <a:p>
            <a:pPr marL="285750" indent="-285750">
              <a:buFont typeface="Arial" panose="020B0604020202020204" pitchFamily="34" charset="0"/>
              <a:buChar char="•"/>
            </a:pPr>
            <a:r>
              <a:rPr lang="en-IN" dirty="0" smtClean="0">
                <a:solidFill>
                  <a:schemeClr val="bg2">
                    <a:lumMod val="50000"/>
                  </a:schemeClr>
                </a:solidFill>
              </a:rPr>
              <a:t>Some discussion on python ‘re’ library</a:t>
            </a:r>
          </a:p>
          <a:p>
            <a:pPr marL="285750" indent="-285750">
              <a:buFont typeface="Arial" panose="020B0604020202020204" pitchFamily="34" charset="0"/>
              <a:buChar char="•"/>
            </a:pPr>
            <a:r>
              <a:rPr lang="en-IN" dirty="0">
                <a:solidFill>
                  <a:schemeClr val="bg1"/>
                </a:solidFill>
              </a:rPr>
              <a:t>Project discussion</a:t>
            </a:r>
          </a:p>
        </p:txBody>
      </p:sp>
      <p:sp>
        <p:nvSpPr>
          <p:cNvPr id="4" name="Rectangle 1"/>
          <p:cNvSpPr>
            <a:spLocks noChangeArrowheads="1"/>
          </p:cNvSpPr>
          <p:nvPr/>
        </p:nvSpPr>
        <p:spPr bwMode="auto">
          <a:xfrm>
            <a:off x="241288" y="2468116"/>
            <a:ext cx="6908542" cy="2708434"/>
          </a:xfrm>
          <a:prstGeom prst="rect">
            <a:avLst/>
          </a:prstGeom>
          <a:solidFill>
            <a:schemeClr val="tx1"/>
          </a:solidFill>
          <a:ln>
            <a:noFill/>
          </a:ln>
          <a:effectLst/>
        </p:spPr>
        <p:txBody>
          <a:bodyPr vert="horz" wrap="square" lIns="0" tIns="0" rIns="0" bIns="0" numCol="1" anchor="ctr" anchorCtr="0" compatLnSpc="1">
            <a:prstTxWarp prst="textNoShape">
              <a:avLst/>
            </a:prstTxWarp>
            <a:spAutoFit/>
          </a:bodyPr>
          <a:lstStyle/>
          <a:p>
            <a:r>
              <a:rPr lang="en-US" sz="1600" dirty="0">
                <a:solidFill>
                  <a:schemeClr val="bg1"/>
                </a:solidFill>
                <a:latin typeface="Courier New" panose="02070309020205020404" pitchFamily="49" charset="0"/>
                <a:cs typeface="Courier New" panose="02070309020205020404" pitchFamily="49" charset="0"/>
              </a:rPr>
              <a:t>This is to inform you all that my new email is  </a:t>
            </a:r>
            <a:r>
              <a:rPr lang="en-US" sz="1600" dirty="0">
                <a:solidFill>
                  <a:srgbClr val="FF0000"/>
                </a:solidFill>
                <a:latin typeface="Courier New" panose="02070309020205020404" pitchFamily="49" charset="0"/>
                <a:cs typeface="Courier New" panose="02070309020205020404" pitchFamily="49" charset="0"/>
              </a:rPr>
              <a:t>ekoprasetyo.crb@outlook.com</a:t>
            </a:r>
            <a:r>
              <a:rPr lang="en-US" sz="1600" dirty="0">
                <a:solidFill>
                  <a:schemeClr val="bg1"/>
                </a:solidFill>
                <a:latin typeface="Courier New" panose="02070309020205020404" pitchFamily="49" charset="0"/>
                <a:cs typeface="Courier New" panose="02070309020205020404" pitchFamily="49" charset="0"/>
              </a:rPr>
              <a:t> thanks...</a:t>
            </a:r>
          </a:p>
          <a:p>
            <a:r>
              <a:rPr lang="en-US" sz="1600" dirty="0">
                <a:solidFill>
                  <a:schemeClr val="bg1"/>
                </a:solidFill>
                <a:latin typeface="Courier New" panose="02070309020205020404" pitchFamily="49" charset="0"/>
                <a:cs typeface="Courier New" panose="02070309020205020404" pitchFamily="49" charset="0"/>
              </a:rPr>
              <a:t>Mr. </a:t>
            </a:r>
            <a:r>
              <a:rPr lang="en-US" sz="1600" dirty="0" err="1">
                <a:solidFill>
                  <a:schemeClr val="bg1"/>
                </a:solidFill>
                <a:latin typeface="Courier New" panose="02070309020205020404" pitchFamily="49" charset="0"/>
                <a:cs typeface="Courier New" panose="02070309020205020404" pitchFamily="49" charset="0"/>
              </a:rPr>
              <a:t>Moulana</a:t>
            </a:r>
            <a:r>
              <a:rPr lang="en-US" sz="1600" dirty="0">
                <a:solidFill>
                  <a:schemeClr val="bg1"/>
                </a:solidFill>
                <a:latin typeface="Courier New" panose="02070309020205020404" pitchFamily="49" charset="0"/>
                <a:cs typeface="Courier New" panose="02070309020205020404" pitchFamily="49" charset="0"/>
              </a:rPr>
              <a:t> </a:t>
            </a:r>
            <a:r>
              <a:rPr lang="en-US" sz="1600" dirty="0">
                <a:solidFill>
                  <a:srgbClr val="FF0000"/>
                </a:solidFill>
                <a:latin typeface="Courier New" panose="02070309020205020404" pitchFamily="49" charset="0"/>
                <a:cs typeface="Courier New" panose="02070309020205020404" pitchFamily="49" charset="0"/>
              </a:rPr>
              <a:t>db.maulana@gmail.com</a:t>
            </a:r>
            <a:r>
              <a:rPr lang="en-US" sz="1600" dirty="0">
                <a:solidFill>
                  <a:schemeClr val="bg1"/>
                </a:solidFill>
                <a:latin typeface="Courier New" panose="02070309020205020404" pitchFamily="49" charset="0"/>
                <a:cs typeface="Courier New" panose="02070309020205020404" pitchFamily="49" charset="0"/>
              </a:rPr>
              <a:t> is </a:t>
            </a:r>
            <a:r>
              <a:rPr lang="en-US" sz="1600" dirty="0" err="1">
                <a:solidFill>
                  <a:schemeClr val="bg1"/>
                </a:solidFill>
                <a:latin typeface="Courier New" panose="02070309020205020404" pitchFamily="49" charset="0"/>
                <a:cs typeface="Courier New" panose="02070309020205020404" pitchFamily="49" charset="0"/>
              </a:rPr>
              <a:t>oppointed</a:t>
            </a:r>
            <a:r>
              <a:rPr lang="en-US" sz="1600" dirty="0">
                <a:solidFill>
                  <a:schemeClr val="bg1"/>
                </a:solidFill>
                <a:latin typeface="Courier New" panose="02070309020205020404" pitchFamily="49" charset="0"/>
                <a:cs typeface="Courier New" panose="02070309020205020404" pitchFamily="49" charset="0"/>
              </a:rPr>
              <a:t> as manager who will be assisted by </a:t>
            </a:r>
            <a:r>
              <a:rPr lang="en-US" sz="1600" dirty="0">
                <a:solidFill>
                  <a:srgbClr val="FF0000"/>
                </a:solidFill>
                <a:latin typeface="Courier New" panose="02070309020205020404" pitchFamily="49" charset="0"/>
                <a:cs typeface="Courier New" panose="02070309020205020404" pitchFamily="49" charset="0"/>
              </a:rPr>
              <a:t>dee.wien@yahoo.com</a:t>
            </a:r>
            <a:r>
              <a:rPr lang="en-US" sz="1600" dirty="0">
                <a:solidFill>
                  <a:schemeClr val="bg1"/>
                </a:solidFill>
                <a:latin typeface="Courier New" panose="02070309020205020404" pitchFamily="49" charset="0"/>
                <a:cs typeface="Courier New" panose="02070309020205020404" pitchFamily="49" charset="0"/>
              </a:rPr>
              <a:t> and </a:t>
            </a:r>
          </a:p>
          <a:p>
            <a:r>
              <a:rPr lang="en-IN" sz="1600" dirty="0">
                <a:solidFill>
                  <a:srgbClr val="FF0000"/>
                </a:solidFill>
                <a:latin typeface="Courier New" panose="02070309020205020404" pitchFamily="49" charset="0"/>
                <a:cs typeface="Courier New" panose="02070309020205020404" pitchFamily="49" charset="0"/>
              </a:rPr>
              <a:t>deninainggolan@yahoo.co.id</a:t>
            </a:r>
            <a:r>
              <a:rPr lang="en-IN" sz="1600" dirty="0">
                <a:solidFill>
                  <a:schemeClr val="bg1"/>
                </a:solidFill>
                <a:latin typeface="Courier New" panose="02070309020205020404" pitchFamily="49" charset="0"/>
                <a:cs typeface="Courier New" panose="02070309020205020404" pitchFamily="49" charset="0"/>
              </a:rPr>
              <a:t> as Senior Quantity Surveyors</a:t>
            </a:r>
          </a:p>
          <a:p>
            <a:r>
              <a:rPr lang="en-US" sz="1600" dirty="0">
                <a:solidFill>
                  <a:srgbClr val="FF0000"/>
                </a:solidFill>
                <a:latin typeface="Courier New" panose="02070309020205020404" pitchFamily="49" charset="0"/>
                <a:cs typeface="Courier New" panose="02070309020205020404" pitchFamily="49" charset="0"/>
              </a:rPr>
              <a:t>Fajar.rohita@hotmail.com</a:t>
            </a:r>
            <a:r>
              <a:rPr lang="en-US" sz="1600" dirty="0">
                <a:solidFill>
                  <a:schemeClr val="bg1"/>
                </a:solidFill>
                <a:latin typeface="Courier New" panose="02070309020205020404" pitchFamily="49" charset="0"/>
                <a:cs typeface="Courier New" panose="02070309020205020404" pitchFamily="49" charset="0"/>
              </a:rPr>
              <a:t>, was shifted to </a:t>
            </a:r>
            <a:r>
              <a:rPr lang="en-US" sz="1600" dirty="0" smtClean="0">
                <a:solidFill>
                  <a:schemeClr val="bg1"/>
                </a:solidFill>
                <a:latin typeface="Courier New" panose="02070309020205020404" pitchFamily="49" charset="0"/>
                <a:cs typeface="Courier New" panose="02070309020205020404" pitchFamily="49" charset="0"/>
              </a:rPr>
              <a:t>North-</a:t>
            </a:r>
            <a:r>
              <a:rPr lang="en-US" sz="1600" dirty="0" err="1">
                <a:solidFill>
                  <a:schemeClr val="bg1"/>
                </a:solidFill>
                <a:latin typeface="Courier New" panose="02070309020205020404" pitchFamily="49" charset="0"/>
                <a:cs typeface="Courier New" panose="02070309020205020404" pitchFamily="49" charset="0"/>
              </a:rPr>
              <a:t>E</a:t>
            </a:r>
            <a:r>
              <a:rPr lang="en-US" sz="1600" dirty="0" err="1" smtClean="0">
                <a:solidFill>
                  <a:schemeClr val="bg1"/>
                </a:solidFill>
                <a:latin typeface="Courier New" panose="02070309020205020404" pitchFamily="49" charset="0"/>
                <a:cs typeface="Courier New" panose="02070309020205020404" pitchFamily="49" charset="0"/>
              </a:rPr>
              <a:t>astren</a:t>
            </a:r>
            <a:r>
              <a:rPr lang="en-US" sz="1600" dirty="0" smtClean="0">
                <a:solidFill>
                  <a:schemeClr val="bg1"/>
                </a:solidFill>
                <a:latin typeface="Courier New" panose="02070309020205020404" pitchFamily="49" charset="0"/>
                <a:cs typeface="Courier New" panose="02070309020205020404" pitchFamily="49" charset="0"/>
              </a:rPr>
              <a:t> </a:t>
            </a:r>
            <a:r>
              <a:rPr lang="en-US" sz="1600" dirty="0">
                <a:solidFill>
                  <a:schemeClr val="bg1"/>
                </a:solidFill>
                <a:latin typeface="Courier New" panose="02070309020205020404" pitchFamily="49" charset="0"/>
                <a:cs typeface="Courier New" panose="02070309020205020404" pitchFamily="49" charset="0"/>
              </a:rPr>
              <a:t>office</a:t>
            </a:r>
          </a:p>
          <a:p>
            <a:r>
              <a:rPr lang="en-US" sz="1600" dirty="0">
                <a:solidFill>
                  <a:srgbClr val="FF0000"/>
                </a:solidFill>
                <a:latin typeface="Courier New" panose="02070309020205020404" pitchFamily="49" charset="0"/>
                <a:cs typeface="Courier New" panose="02070309020205020404" pitchFamily="49" charset="0"/>
              </a:rPr>
              <a:t>firmansyah1404@gmail.com</a:t>
            </a:r>
            <a:r>
              <a:rPr lang="en-US" sz="1600" dirty="0">
                <a:solidFill>
                  <a:schemeClr val="bg1"/>
                </a:solidFill>
                <a:latin typeface="Courier New" panose="02070309020205020404" pitchFamily="49" charset="0"/>
                <a:cs typeface="Courier New" panose="02070309020205020404" pitchFamily="49" charset="0"/>
              </a:rPr>
              <a:t> says its time to show our </a:t>
            </a:r>
            <a:r>
              <a:rPr lang="en-US" sz="1600" dirty="0" smtClean="0">
                <a:solidFill>
                  <a:schemeClr val="bg1"/>
                </a:solidFill>
                <a:latin typeface="Courier New" panose="02070309020205020404" pitchFamily="49" charset="0"/>
                <a:cs typeface="Courier New" panose="02070309020205020404" pitchFamily="49" charset="0"/>
              </a:rPr>
              <a:t>metal</a:t>
            </a:r>
            <a:endParaRPr lang="en-US" sz="1600" dirty="0">
              <a:solidFill>
                <a:schemeClr val="bg1"/>
              </a:solidFill>
              <a:latin typeface="Courier New" panose="02070309020205020404" pitchFamily="49" charset="0"/>
              <a:cs typeface="Courier New" panose="02070309020205020404" pitchFamily="49" charset="0"/>
            </a:endParaRPr>
          </a:p>
          <a:p>
            <a:r>
              <a:rPr lang="en-US" sz="1600" dirty="0">
                <a:solidFill>
                  <a:schemeClr val="bg1"/>
                </a:solidFill>
                <a:latin typeface="Courier New" panose="02070309020205020404" pitchFamily="49" charset="0"/>
                <a:cs typeface="Courier New" panose="02070309020205020404" pitchFamily="49" charset="0"/>
              </a:rPr>
              <a:t>Our chief accounting officer </a:t>
            </a:r>
            <a:r>
              <a:rPr lang="en-US" sz="1600" dirty="0">
                <a:solidFill>
                  <a:srgbClr val="FF0000"/>
                </a:solidFill>
                <a:latin typeface="Courier New" panose="02070309020205020404" pitchFamily="49" charset="0"/>
                <a:cs typeface="Courier New" panose="02070309020205020404" pitchFamily="49" charset="0"/>
              </a:rPr>
              <a:t>fransiscajw@gmail.com</a:t>
            </a:r>
            <a:r>
              <a:rPr lang="en-US" sz="1600" dirty="0">
                <a:solidFill>
                  <a:schemeClr val="bg1"/>
                </a:solidFill>
                <a:latin typeface="Courier New" panose="02070309020205020404" pitchFamily="49" charset="0"/>
                <a:cs typeface="Courier New" panose="02070309020205020404" pitchFamily="49" charset="0"/>
              </a:rPr>
              <a:t> says</a:t>
            </a:r>
          </a:p>
          <a:p>
            <a:r>
              <a:rPr lang="en-US" sz="1600" dirty="0">
                <a:solidFill>
                  <a:schemeClr val="bg1"/>
                </a:solidFill>
                <a:latin typeface="Courier New" panose="02070309020205020404" pitchFamily="49" charset="0"/>
                <a:cs typeface="Courier New" panose="02070309020205020404" pitchFamily="49" charset="0"/>
              </a:rPr>
              <a:t>Hi Cindy ...</a:t>
            </a:r>
            <a:r>
              <a:rPr lang="en-US" sz="1600" dirty="0" err="1">
                <a:solidFill>
                  <a:schemeClr val="bg1"/>
                </a:solidFill>
                <a:latin typeface="Courier New" panose="02070309020205020404" pitchFamily="49" charset="0"/>
                <a:cs typeface="Courier New" panose="02070309020205020404" pitchFamily="49" charset="0"/>
              </a:rPr>
              <a:t>pls</a:t>
            </a:r>
            <a:r>
              <a:rPr lang="en-US" sz="1600" dirty="0">
                <a:solidFill>
                  <a:schemeClr val="bg1"/>
                </a:solidFill>
                <a:latin typeface="Courier New" panose="02070309020205020404" pitchFamily="49" charset="0"/>
                <a:cs typeface="Courier New" panose="02070309020205020404" pitchFamily="49" charset="0"/>
              </a:rPr>
              <a:t> share the Salary guide to </a:t>
            </a:r>
            <a:r>
              <a:rPr lang="en-US" sz="1600" dirty="0">
                <a:solidFill>
                  <a:srgbClr val="FF0000"/>
                </a:solidFill>
                <a:latin typeface="Courier New" panose="02070309020205020404" pitchFamily="49" charset="0"/>
                <a:cs typeface="Courier New" panose="02070309020205020404" pitchFamily="49" charset="0"/>
              </a:rPr>
              <a:t>donny_tri_wardono@yahoo.co.id</a:t>
            </a:r>
            <a:r>
              <a:rPr lang="en-US" sz="1600" dirty="0">
                <a:solidFill>
                  <a:schemeClr val="bg1"/>
                </a:solidFill>
                <a:latin typeface="Courier New" panose="02070309020205020404" pitchFamily="49" charset="0"/>
                <a:cs typeface="Courier New" panose="02070309020205020404" pitchFamily="49" charset="0"/>
              </a:rPr>
              <a:t> thank you da</a:t>
            </a:r>
          </a:p>
        </p:txBody>
      </p:sp>
      <p:sp>
        <p:nvSpPr>
          <p:cNvPr id="5" name="TextBox 4"/>
          <p:cNvSpPr txBox="1"/>
          <p:nvPr/>
        </p:nvSpPr>
        <p:spPr>
          <a:xfrm>
            <a:off x="214004" y="1702339"/>
            <a:ext cx="6556860" cy="369332"/>
          </a:xfrm>
          <a:prstGeom prst="rect">
            <a:avLst/>
          </a:prstGeom>
          <a:noFill/>
        </p:spPr>
        <p:txBody>
          <a:bodyPr wrap="none" rtlCol="0">
            <a:spAutoFit/>
          </a:bodyPr>
          <a:lstStyle/>
          <a:p>
            <a:r>
              <a:rPr lang="en-IN" u="sng" dirty="0" smtClean="0">
                <a:solidFill>
                  <a:schemeClr val="accent1">
                    <a:lumMod val="75000"/>
                  </a:schemeClr>
                </a:solidFill>
              </a:rPr>
              <a:t>PROJECT ASSIGNMENT:</a:t>
            </a:r>
            <a:r>
              <a:rPr lang="en-IN" dirty="0" smtClean="0">
                <a:solidFill>
                  <a:schemeClr val="accent1">
                    <a:lumMod val="75000"/>
                  </a:schemeClr>
                </a:solidFill>
              </a:rPr>
              <a:t> Find all the </a:t>
            </a:r>
            <a:r>
              <a:rPr lang="en-IN" dirty="0" smtClean="0">
                <a:solidFill>
                  <a:srgbClr val="FF0000"/>
                </a:solidFill>
              </a:rPr>
              <a:t>email ids</a:t>
            </a:r>
            <a:r>
              <a:rPr lang="en-IN" dirty="0" smtClean="0">
                <a:solidFill>
                  <a:schemeClr val="accent1">
                    <a:lumMod val="75000"/>
                  </a:schemeClr>
                </a:solidFill>
              </a:rPr>
              <a:t> appeared in the text   </a:t>
            </a:r>
            <a:endParaRPr lang="en-IN" dirty="0">
              <a:solidFill>
                <a:schemeClr val="accent1">
                  <a:lumMod val="75000"/>
                </a:schemeClr>
              </a:solidFill>
            </a:endParaRPr>
          </a:p>
        </p:txBody>
      </p:sp>
      <p:sp>
        <p:nvSpPr>
          <p:cNvPr id="6" name="TextBox 5"/>
          <p:cNvSpPr txBox="1"/>
          <p:nvPr/>
        </p:nvSpPr>
        <p:spPr>
          <a:xfrm>
            <a:off x="7538938" y="2752931"/>
            <a:ext cx="4328808" cy="923330"/>
          </a:xfrm>
          <a:prstGeom prst="rect">
            <a:avLst/>
          </a:prstGeom>
          <a:noFill/>
          <a:ln>
            <a:solidFill>
              <a:schemeClr val="accent4"/>
            </a:solidFill>
          </a:ln>
        </p:spPr>
        <p:txBody>
          <a:bodyPr wrap="square" rtlCol="0">
            <a:spAutoFit/>
          </a:bodyPr>
          <a:lstStyle/>
          <a:p>
            <a:r>
              <a:rPr lang="en-US" dirty="0">
                <a:solidFill>
                  <a:schemeClr val="bg2">
                    <a:lumMod val="50000"/>
                  </a:schemeClr>
                </a:solidFill>
              </a:rPr>
              <a:t># TO DO: Write a regular expression to find </a:t>
            </a:r>
            <a:r>
              <a:rPr lang="en-US" dirty="0" smtClean="0">
                <a:solidFill>
                  <a:schemeClr val="bg2">
                    <a:lumMod val="50000"/>
                  </a:schemeClr>
                </a:solidFill>
              </a:rPr>
              <a:t># email </a:t>
            </a:r>
            <a:r>
              <a:rPr lang="en-US" dirty="0">
                <a:solidFill>
                  <a:schemeClr val="bg2">
                    <a:lumMod val="50000"/>
                  </a:schemeClr>
                </a:solidFill>
              </a:rPr>
              <a:t>ids of any kind</a:t>
            </a:r>
          </a:p>
          <a:p>
            <a:r>
              <a:rPr lang="en-US" dirty="0" err="1">
                <a:solidFill>
                  <a:schemeClr val="bg1"/>
                </a:solidFill>
              </a:rPr>
              <a:t>email_pattern</a:t>
            </a:r>
            <a:r>
              <a:rPr lang="en-US" dirty="0">
                <a:solidFill>
                  <a:schemeClr val="bg1"/>
                </a:solidFill>
              </a:rPr>
              <a:t> = </a:t>
            </a:r>
            <a:endParaRPr lang="en-IN" dirty="0">
              <a:solidFill>
                <a:schemeClr val="bg1"/>
              </a:solidFill>
            </a:endParaRPr>
          </a:p>
        </p:txBody>
      </p:sp>
      <p:sp>
        <p:nvSpPr>
          <p:cNvPr id="9" name="TextBox 8"/>
          <p:cNvSpPr txBox="1"/>
          <p:nvPr/>
        </p:nvSpPr>
        <p:spPr>
          <a:xfrm>
            <a:off x="7538937" y="1692616"/>
            <a:ext cx="4556986" cy="923330"/>
          </a:xfrm>
          <a:prstGeom prst="rect">
            <a:avLst/>
          </a:prstGeom>
          <a:noFill/>
        </p:spPr>
        <p:txBody>
          <a:bodyPr wrap="square" rtlCol="0">
            <a:spAutoFit/>
          </a:bodyPr>
          <a:lstStyle/>
          <a:p>
            <a:r>
              <a:rPr lang="en-US" dirty="0">
                <a:solidFill>
                  <a:schemeClr val="accent5"/>
                </a:solidFill>
              </a:rPr>
              <a:t>You have to write a regular expression to extract all types of email ids from the above text</a:t>
            </a:r>
            <a:endParaRPr lang="en-IN" dirty="0">
              <a:solidFill>
                <a:schemeClr val="accent5"/>
              </a:solidFill>
            </a:endParaRPr>
          </a:p>
        </p:txBody>
      </p:sp>
      <p:sp>
        <p:nvSpPr>
          <p:cNvPr id="10" name="TextBox 9"/>
          <p:cNvSpPr txBox="1"/>
          <p:nvPr/>
        </p:nvSpPr>
        <p:spPr>
          <a:xfrm>
            <a:off x="7538937" y="4058673"/>
            <a:ext cx="4328808" cy="1477328"/>
          </a:xfrm>
          <a:prstGeom prst="rect">
            <a:avLst/>
          </a:prstGeom>
          <a:noFill/>
          <a:ln>
            <a:solidFill>
              <a:schemeClr val="accent4"/>
            </a:solidFill>
          </a:ln>
        </p:spPr>
        <p:txBody>
          <a:bodyPr wrap="square" rtlCol="0">
            <a:spAutoFit/>
          </a:bodyPr>
          <a:lstStyle/>
          <a:p>
            <a:r>
              <a:rPr lang="en-US" dirty="0">
                <a:solidFill>
                  <a:schemeClr val="bg2">
                    <a:lumMod val="50000"/>
                  </a:schemeClr>
                </a:solidFill>
              </a:rPr>
              <a:t># Extract the email ids based on your regular </a:t>
            </a:r>
            <a:r>
              <a:rPr lang="en-US" dirty="0" smtClean="0">
                <a:solidFill>
                  <a:schemeClr val="bg2">
                    <a:lumMod val="50000"/>
                  </a:schemeClr>
                </a:solidFill>
              </a:rPr>
              <a:t># expression </a:t>
            </a:r>
            <a:r>
              <a:rPr lang="en-US" dirty="0">
                <a:solidFill>
                  <a:schemeClr val="bg2">
                    <a:lumMod val="50000"/>
                  </a:schemeClr>
                </a:solidFill>
              </a:rPr>
              <a:t>and display those list of </a:t>
            </a:r>
            <a:r>
              <a:rPr lang="en-US" dirty="0" smtClean="0">
                <a:solidFill>
                  <a:schemeClr val="bg2">
                    <a:lumMod val="50000"/>
                  </a:schemeClr>
                </a:solidFill>
              </a:rPr>
              <a:t>#extracted </a:t>
            </a:r>
            <a:r>
              <a:rPr lang="en-US" dirty="0">
                <a:solidFill>
                  <a:schemeClr val="bg2">
                    <a:lumMod val="50000"/>
                  </a:schemeClr>
                </a:solidFill>
              </a:rPr>
              <a:t>email ids</a:t>
            </a:r>
          </a:p>
          <a:p>
            <a:r>
              <a:rPr lang="en-US" dirty="0">
                <a:solidFill>
                  <a:schemeClr val="bg1"/>
                </a:solidFill>
              </a:rPr>
              <a:t>emails = </a:t>
            </a:r>
            <a:r>
              <a:rPr lang="en-US" dirty="0" err="1">
                <a:solidFill>
                  <a:schemeClr val="bg1"/>
                </a:solidFill>
              </a:rPr>
              <a:t>re.findall</a:t>
            </a:r>
            <a:r>
              <a:rPr lang="en-US" dirty="0">
                <a:solidFill>
                  <a:schemeClr val="bg1"/>
                </a:solidFill>
              </a:rPr>
              <a:t>(</a:t>
            </a:r>
            <a:r>
              <a:rPr lang="en-US" dirty="0" err="1">
                <a:solidFill>
                  <a:schemeClr val="bg1"/>
                </a:solidFill>
              </a:rPr>
              <a:t>email_pattern</a:t>
            </a:r>
            <a:r>
              <a:rPr lang="en-US" dirty="0">
                <a:solidFill>
                  <a:schemeClr val="bg1"/>
                </a:solidFill>
              </a:rPr>
              <a:t>, </a:t>
            </a:r>
            <a:r>
              <a:rPr lang="en-US" dirty="0" err="1">
                <a:solidFill>
                  <a:schemeClr val="bg1"/>
                </a:solidFill>
              </a:rPr>
              <a:t>emailtext</a:t>
            </a:r>
            <a:r>
              <a:rPr lang="en-US" dirty="0">
                <a:solidFill>
                  <a:schemeClr val="bg1"/>
                </a:solidFill>
              </a:rPr>
              <a:t>)</a:t>
            </a:r>
          </a:p>
          <a:p>
            <a:r>
              <a:rPr lang="en-US" dirty="0">
                <a:solidFill>
                  <a:srgbClr val="00B050"/>
                </a:solidFill>
              </a:rPr>
              <a:t>print</a:t>
            </a:r>
            <a:r>
              <a:rPr lang="en-US" dirty="0">
                <a:solidFill>
                  <a:schemeClr val="bg1"/>
                </a:solidFill>
              </a:rPr>
              <a:t>(emails)</a:t>
            </a:r>
            <a:endParaRPr lang="en-IN" dirty="0">
              <a:solidFill>
                <a:schemeClr val="bg1"/>
              </a:solidFill>
            </a:endParaRPr>
          </a:p>
        </p:txBody>
      </p:sp>
      <p:sp>
        <p:nvSpPr>
          <p:cNvPr id="11" name="Rectangle 3"/>
          <p:cNvSpPr>
            <a:spLocks noChangeArrowheads="1"/>
          </p:cNvSpPr>
          <p:nvPr/>
        </p:nvSpPr>
        <p:spPr bwMode="auto">
          <a:xfrm>
            <a:off x="4112901" y="5718359"/>
            <a:ext cx="6801538" cy="861774"/>
          </a:xfrm>
          <a:prstGeom prst="rect">
            <a:avLst/>
          </a:prstGeom>
          <a:solidFill>
            <a:schemeClr val="tx1"/>
          </a:solidFill>
          <a:ln>
            <a:noFill/>
          </a:ln>
          <a:effec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rgbClr val="00B050"/>
                </a:solidFill>
                <a:effectLst/>
                <a:latin typeface="Courier New" panose="02070309020205020404" pitchFamily="49" charset="0"/>
                <a:cs typeface="Courier New" panose="02070309020205020404" pitchFamily="49" charset="0"/>
              </a:rPr>
              <a:t>['ekoprasetyo.crb@outlook.com', 'db.maulana@gmail.com', 'dee.wien@yahoo.com', 'deninainggolan@yahoo.co.id', 'ajar.rohita@hotmail.com', 'firmansyah1404@gmail.com', 'fransiscajw@gmail.com', 'donny_tri_wardono@yahoo.co.id']</a:t>
            </a:r>
            <a:r>
              <a:rPr kumimoji="0" lang="en-US" altLang="en-US" sz="1100" b="0" i="0" u="none" strike="noStrike" cap="none" normalizeH="0" baseline="0" dirty="0" smtClean="0">
                <a:ln>
                  <a:noFill/>
                </a:ln>
                <a:solidFill>
                  <a:srgbClr val="00B050"/>
                </a:solidFill>
                <a:effectLst/>
              </a:rPr>
              <a:t> </a:t>
            </a:r>
            <a:endParaRPr kumimoji="0" lang="en-US" altLang="en-US" sz="3200" b="0" i="0" u="none" strike="noStrike" cap="none" normalizeH="0" baseline="0" dirty="0" smtClean="0">
              <a:ln>
                <a:noFill/>
              </a:ln>
              <a:solidFill>
                <a:srgbClr val="00B050"/>
              </a:solidFill>
              <a:effectLst/>
              <a:latin typeface="Arial" panose="020B0604020202020204" pitchFamily="34" charset="0"/>
            </a:endParaRPr>
          </a:p>
        </p:txBody>
      </p:sp>
      <p:sp>
        <p:nvSpPr>
          <p:cNvPr id="12" name="TextBox 11"/>
          <p:cNvSpPr txBox="1"/>
          <p:nvPr/>
        </p:nvSpPr>
        <p:spPr>
          <a:xfrm>
            <a:off x="2879387" y="5718359"/>
            <a:ext cx="974947" cy="369332"/>
          </a:xfrm>
          <a:prstGeom prst="rect">
            <a:avLst/>
          </a:prstGeom>
          <a:noFill/>
        </p:spPr>
        <p:txBody>
          <a:bodyPr wrap="none" rtlCol="0">
            <a:spAutoFit/>
          </a:bodyPr>
          <a:lstStyle/>
          <a:p>
            <a:r>
              <a:rPr lang="en-IN" dirty="0" smtClean="0">
                <a:solidFill>
                  <a:schemeClr val="bg1"/>
                </a:solidFill>
              </a:rPr>
              <a:t>OUTPUT</a:t>
            </a:r>
            <a:endParaRPr lang="en-IN" dirty="0">
              <a:solidFill>
                <a:schemeClr val="bg1"/>
              </a:solidFill>
            </a:endParaRPr>
          </a:p>
        </p:txBody>
      </p:sp>
    </p:spTree>
    <p:extLst>
      <p:ext uri="{BB962C8B-B14F-4D97-AF65-F5344CB8AC3E}">
        <p14:creationId xmlns:p14="http://schemas.microsoft.com/office/powerpoint/2010/main" val="1329245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fade">
                                      <p:cBhvr>
                                        <p:cTn id="3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animBg="1"/>
      <p:bldP spid="9" grpId="0"/>
      <p:bldP spid="10" grpId="0" animBg="1"/>
      <p:bldP spid="11" grpId="0" animBg="1"/>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688732" y="2821022"/>
            <a:ext cx="2252540" cy="646331"/>
          </a:xfrm>
          <a:prstGeom prst="rect">
            <a:avLst/>
          </a:prstGeom>
          <a:noFill/>
        </p:spPr>
        <p:txBody>
          <a:bodyPr wrap="none" rtlCol="0">
            <a:spAutoFit/>
          </a:bodyPr>
          <a:lstStyle/>
          <a:p>
            <a:r>
              <a:rPr lang="en-IN" sz="3600" dirty="0" smtClean="0">
                <a:solidFill>
                  <a:schemeClr val="bg1"/>
                </a:solidFill>
                <a:latin typeface="Californian FB" panose="0207040306080B030204" pitchFamily="18" charset="0"/>
              </a:rPr>
              <a:t>Thank You</a:t>
            </a:r>
            <a:endParaRPr lang="en-IN" sz="3600" dirty="0">
              <a:solidFill>
                <a:schemeClr val="bg1"/>
              </a:solidFill>
              <a:latin typeface="Californian FB" panose="0207040306080B030204" pitchFamily="18" charset="0"/>
            </a:endParaRPr>
          </a:p>
        </p:txBody>
      </p:sp>
    </p:spTree>
    <p:extLst>
      <p:ext uri="{BB962C8B-B14F-4D97-AF65-F5344CB8AC3E}">
        <p14:creationId xmlns:p14="http://schemas.microsoft.com/office/powerpoint/2010/main" val="22658398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85834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288347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0192" y="175098"/>
            <a:ext cx="906723" cy="369332"/>
          </a:xfrm>
          <a:prstGeom prst="rect">
            <a:avLst/>
          </a:prstGeom>
          <a:noFill/>
        </p:spPr>
        <p:txBody>
          <a:bodyPr wrap="none" rtlCol="0">
            <a:spAutoFit/>
          </a:bodyPr>
          <a:lstStyle/>
          <a:p>
            <a:r>
              <a:rPr lang="en-IN" b="1" dirty="0" smtClean="0">
                <a:solidFill>
                  <a:schemeClr val="bg1"/>
                </a:solidFill>
              </a:rPr>
              <a:t>Agenda</a:t>
            </a:r>
            <a:endParaRPr lang="en-IN" b="1" dirty="0">
              <a:solidFill>
                <a:schemeClr val="bg1"/>
              </a:solidFill>
            </a:endParaRPr>
          </a:p>
        </p:txBody>
      </p:sp>
      <p:sp>
        <p:nvSpPr>
          <p:cNvPr id="4" name="TextBox 3"/>
          <p:cNvSpPr txBox="1"/>
          <p:nvPr/>
        </p:nvSpPr>
        <p:spPr>
          <a:xfrm>
            <a:off x="619760" y="544430"/>
            <a:ext cx="5071709" cy="923330"/>
          </a:xfrm>
          <a:prstGeom prst="rect">
            <a:avLst/>
          </a:prstGeom>
          <a:noFill/>
        </p:spPr>
        <p:txBody>
          <a:bodyPr wrap="none" rtlCol="0">
            <a:spAutoFit/>
          </a:bodyPr>
          <a:lstStyle/>
          <a:p>
            <a:pPr marL="285750" indent="-285750">
              <a:buFont typeface="Arial" panose="020B0604020202020204" pitchFamily="34" charset="0"/>
              <a:buChar char="•"/>
            </a:pPr>
            <a:r>
              <a:rPr lang="en-IN" dirty="0" smtClean="0">
                <a:solidFill>
                  <a:schemeClr val="bg1"/>
                </a:solidFill>
              </a:rPr>
              <a:t>Generation </a:t>
            </a:r>
            <a:r>
              <a:rPr lang="en-IN" dirty="0">
                <a:solidFill>
                  <a:schemeClr val="bg1"/>
                </a:solidFill>
              </a:rPr>
              <a:t>and Real-Time Detection </a:t>
            </a:r>
            <a:r>
              <a:rPr lang="en-IN" dirty="0" smtClean="0">
                <a:solidFill>
                  <a:schemeClr val="bg1"/>
                </a:solidFill>
              </a:rPr>
              <a:t>of QR codes</a:t>
            </a:r>
          </a:p>
          <a:p>
            <a:pPr marL="285750" indent="-285750">
              <a:buFont typeface="Arial" panose="020B0604020202020204" pitchFamily="34" charset="0"/>
              <a:buChar char="•"/>
            </a:pPr>
            <a:r>
              <a:rPr lang="en-IN" dirty="0" smtClean="0">
                <a:solidFill>
                  <a:schemeClr val="bg1"/>
                </a:solidFill>
              </a:rPr>
              <a:t>Some discussion on python ‘re’ library</a:t>
            </a:r>
          </a:p>
          <a:p>
            <a:pPr marL="285750" indent="-285750">
              <a:buFont typeface="Arial" panose="020B0604020202020204" pitchFamily="34" charset="0"/>
              <a:buChar char="•"/>
            </a:pPr>
            <a:r>
              <a:rPr lang="en-IN" dirty="0">
                <a:solidFill>
                  <a:schemeClr val="bg1"/>
                </a:solidFill>
              </a:rPr>
              <a:t>Project discussion</a:t>
            </a:r>
          </a:p>
        </p:txBody>
      </p:sp>
      <p:pic>
        <p:nvPicPr>
          <p:cNvPr id="6" name="Most Popular programing languages 1965 to 2019_faste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446116" y="1734756"/>
            <a:ext cx="7299768" cy="4106120"/>
          </a:xfrm>
          <a:prstGeom prst="rect">
            <a:avLst/>
          </a:prstGeom>
        </p:spPr>
      </p:pic>
    </p:spTree>
    <p:extLst>
      <p:ext uri="{BB962C8B-B14F-4D97-AF65-F5344CB8AC3E}">
        <p14:creationId xmlns:p14="http://schemas.microsoft.com/office/powerpoint/2010/main" val="3502012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3" fill="hold" display="0">
                  <p:stCondLst>
                    <p:cond delay="indefinite"/>
                  </p:stCondLst>
                </p:cTn>
                <p:tgtEl>
                  <p:spTgt spid="6"/>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0192" y="175098"/>
            <a:ext cx="906723" cy="369332"/>
          </a:xfrm>
          <a:prstGeom prst="rect">
            <a:avLst/>
          </a:prstGeom>
          <a:noFill/>
        </p:spPr>
        <p:txBody>
          <a:bodyPr wrap="none" rtlCol="0">
            <a:spAutoFit/>
          </a:bodyPr>
          <a:lstStyle/>
          <a:p>
            <a:r>
              <a:rPr lang="en-IN" b="1" dirty="0" smtClean="0">
                <a:solidFill>
                  <a:schemeClr val="bg1"/>
                </a:solidFill>
              </a:rPr>
              <a:t>Agenda</a:t>
            </a:r>
            <a:endParaRPr lang="en-IN" b="1" dirty="0">
              <a:solidFill>
                <a:schemeClr val="bg1"/>
              </a:solidFill>
            </a:endParaRPr>
          </a:p>
        </p:txBody>
      </p:sp>
      <p:sp>
        <p:nvSpPr>
          <p:cNvPr id="5" name="TextBox 4"/>
          <p:cNvSpPr txBox="1"/>
          <p:nvPr/>
        </p:nvSpPr>
        <p:spPr>
          <a:xfrm>
            <a:off x="619760" y="544430"/>
            <a:ext cx="5124608" cy="923330"/>
          </a:xfrm>
          <a:prstGeom prst="rect">
            <a:avLst/>
          </a:prstGeom>
          <a:noFill/>
        </p:spPr>
        <p:txBody>
          <a:bodyPr wrap="none" rtlCol="0">
            <a:spAutoFit/>
          </a:bodyPr>
          <a:lstStyle/>
          <a:p>
            <a:pPr marL="285750" indent="-285750">
              <a:buFont typeface="Arial" panose="020B0604020202020204" pitchFamily="34" charset="0"/>
              <a:buChar char="•"/>
            </a:pPr>
            <a:r>
              <a:rPr lang="en-IN" dirty="0" smtClean="0">
                <a:solidFill>
                  <a:schemeClr val="bg1"/>
                </a:solidFill>
              </a:rPr>
              <a:t>Generation </a:t>
            </a:r>
            <a:r>
              <a:rPr lang="en-IN" dirty="0">
                <a:solidFill>
                  <a:schemeClr val="bg1"/>
                </a:solidFill>
              </a:rPr>
              <a:t>and Real-Time </a:t>
            </a:r>
            <a:r>
              <a:rPr lang="en-IN" dirty="0" smtClean="0">
                <a:solidFill>
                  <a:schemeClr val="bg1"/>
                </a:solidFill>
              </a:rPr>
              <a:t>Detection of QR codes</a:t>
            </a:r>
          </a:p>
          <a:p>
            <a:pPr marL="285750" indent="-285750">
              <a:buFont typeface="Arial" panose="020B0604020202020204" pitchFamily="34" charset="0"/>
              <a:buChar char="•"/>
            </a:pPr>
            <a:r>
              <a:rPr lang="en-IN" dirty="0" smtClean="0">
                <a:solidFill>
                  <a:schemeClr val="bg1"/>
                </a:solidFill>
              </a:rPr>
              <a:t>Some discussion on python ‘re’ library</a:t>
            </a:r>
          </a:p>
          <a:p>
            <a:pPr marL="285750" indent="-285750">
              <a:buFont typeface="Arial" panose="020B0604020202020204" pitchFamily="34" charset="0"/>
              <a:buChar char="•"/>
            </a:pPr>
            <a:r>
              <a:rPr lang="en-IN" dirty="0">
                <a:solidFill>
                  <a:schemeClr val="bg1"/>
                </a:solidFill>
              </a:rPr>
              <a:t>Project discussion</a:t>
            </a:r>
          </a:p>
        </p:txBody>
      </p:sp>
    </p:spTree>
    <p:extLst>
      <p:ext uri="{BB962C8B-B14F-4D97-AF65-F5344CB8AC3E}">
        <p14:creationId xmlns:p14="http://schemas.microsoft.com/office/powerpoint/2010/main" val="3813974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5">
                                            <p:txEl>
                                              <p:pRg st="1" end="1"/>
                                            </p:txEl>
                                          </p:spTgt>
                                        </p:tgtEl>
                                        <p:attrNameLst>
                                          <p:attrName>style.opacity</p:attrName>
                                        </p:attrNameLst>
                                      </p:cBhvr>
                                      <p:to>
                                        <p:strVal val="0.5"/>
                                      </p:to>
                                    </p:set>
                                    <p:animEffect filter="image" prLst="opacity: 0.5">
                                      <p:cBhvr rctx="IE">
                                        <p:cTn id="7" dur="indefinite"/>
                                        <p:tgtEl>
                                          <p:spTgt spid="5">
                                            <p:txEl>
                                              <p:pRg st="1" end="1"/>
                                            </p:txEl>
                                          </p:spTgt>
                                        </p:tgtEl>
                                      </p:cBhvr>
                                    </p:animEffect>
                                  </p:childTnLst>
                                </p:cTn>
                              </p:par>
                              <p:par>
                                <p:cTn id="8" presetID="9" presetClass="emph" presetSubtype="0" nodeType="withEffect">
                                  <p:stCondLst>
                                    <p:cond delay="0"/>
                                  </p:stCondLst>
                                  <p:childTnLst>
                                    <p:set>
                                      <p:cBhvr rctx="PPT">
                                        <p:cTn id="9" dur="indefinite"/>
                                        <p:tgtEl>
                                          <p:spTgt spid="5">
                                            <p:txEl>
                                              <p:pRg st="2" end="2"/>
                                            </p:txEl>
                                          </p:spTgt>
                                        </p:tgtEl>
                                        <p:attrNameLst>
                                          <p:attrName>style.opacity</p:attrName>
                                        </p:attrNameLst>
                                      </p:cBhvr>
                                      <p:to>
                                        <p:strVal val="0.5"/>
                                      </p:to>
                                    </p:set>
                                    <p:animEffect filter="image" prLst="opacity: 0.5">
                                      <p:cBhvr rctx="IE">
                                        <p:cTn id="10" dur="indefinite"/>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41875" y="2577831"/>
            <a:ext cx="8927810" cy="1077218"/>
          </a:xfrm>
          <a:prstGeom prst="rect">
            <a:avLst/>
          </a:prstGeom>
          <a:noFill/>
        </p:spPr>
        <p:txBody>
          <a:bodyPr wrap="square" rtlCol="0">
            <a:spAutoFit/>
          </a:bodyPr>
          <a:lstStyle/>
          <a:p>
            <a:pPr algn="ctr"/>
            <a:r>
              <a:rPr lang="en-IN" sz="3200" dirty="0" smtClean="0">
                <a:solidFill>
                  <a:schemeClr val="bg1"/>
                </a:solidFill>
              </a:rPr>
              <a:t>Generation and Real-Time Detection </a:t>
            </a:r>
          </a:p>
          <a:p>
            <a:pPr algn="ctr"/>
            <a:r>
              <a:rPr lang="en-IN" sz="3200" dirty="0" smtClean="0">
                <a:solidFill>
                  <a:schemeClr val="bg1"/>
                </a:solidFill>
              </a:rPr>
              <a:t>Of </a:t>
            </a:r>
            <a:r>
              <a:rPr lang="en-IN" sz="3200" dirty="0">
                <a:solidFill>
                  <a:schemeClr val="bg1"/>
                </a:solidFill>
              </a:rPr>
              <a:t>QR Codes </a:t>
            </a:r>
            <a:r>
              <a:rPr lang="en-IN" sz="3200" dirty="0" smtClean="0">
                <a:solidFill>
                  <a:schemeClr val="bg1"/>
                </a:solidFill>
              </a:rPr>
              <a:t>using Python</a:t>
            </a:r>
            <a:endParaRPr lang="en-IN" sz="3200" dirty="0">
              <a:solidFill>
                <a:schemeClr val="bg1"/>
              </a:solidFill>
            </a:endParaRPr>
          </a:p>
        </p:txBody>
      </p:sp>
      <p:sp>
        <p:nvSpPr>
          <p:cNvPr id="3" name="TextBox 2"/>
          <p:cNvSpPr txBox="1"/>
          <p:nvPr/>
        </p:nvSpPr>
        <p:spPr>
          <a:xfrm>
            <a:off x="350192" y="175098"/>
            <a:ext cx="906723" cy="369332"/>
          </a:xfrm>
          <a:prstGeom prst="rect">
            <a:avLst/>
          </a:prstGeom>
          <a:noFill/>
        </p:spPr>
        <p:txBody>
          <a:bodyPr wrap="none" rtlCol="0">
            <a:spAutoFit/>
          </a:bodyPr>
          <a:lstStyle/>
          <a:p>
            <a:r>
              <a:rPr lang="en-IN" b="1" dirty="0" smtClean="0">
                <a:solidFill>
                  <a:schemeClr val="bg1"/>
                </a:solidFill>
              </a:rPr>
              <a:t>Agenda</a:t>
            </a:r>
            <a:endParaRPr lang="en-IN" b="1" dirty="0">
              <a:solidFill>
                <a:schemeClr val="bg1"/>
              </a:solidFill>
            </a:endParaRPr>
          </a:p>
        </p:txBody>
      </p:sp>
      <p:sp>
        <p:nvSpPr>
          <p:cNvPr id="5" name="TextBox 4"/>
          <p:cNvSpPr txBox="1"/>
          <p:nvPr/>
        </p:nvSpPr>
        <p:spPr>
          <a:xfrm>
            <a:off x="619760" y="544430"/>
            <a:ext cx="5071709" cy="923330"/>
          </a:xfrm>
          <a:prstGeom prst="rect">
            <a:avLst/>
          </a:prstGeom>
          <a:noFill/>
        </p:spPr>
        <p:txBody>
          <a:bodyPr wrap="none" rtlCol="0">
            <a:spAutoFit/>
          </a:bodyPr>
          <a:lstStyle/>
          <a:p>
            <a:pPr marL="285750" indent="-285750">
              <a:buFont typeface="Arial" panose="020B0604020202020204" pitchFamily="34" charset="0"/>
              <a:buChar char="•"/>
            </a:pPr>
            <a:r>
              <a:rPr lang="en-IN" dirty="0" smtClean="0">
                <a:solidFill>
                  <a:schemeClr val="bg1"/>
                </a:solidFill>
              </a:rPr>
              <a:t>Generation and Real-Time Detection of QR codes</a:t>
            </a:r>
          </a:p>
          <a:p>
            <a:pPr marL="285750" indent="-285750">
              <a:buFont typeface="Arial" panose="020B0604020202020204" pitchFamily="34" charset="0"/>
              <a:buChar char="•"/>
            </a:pPr>
            <a:r>
              <a:rPr lang="en-IN" dirty="0" smtClean="0">
                <a:solidFill>
                  <a:schemeClr val="tx1">
                    <a:lumMod val="65000"/>
                    <a:lumOff val="35000"/>
                  </a:schemeClr>
                </a:solidFill>
              </a:rPr>
              <a:t>Some discussion on python ‘re’ library</a:t>
            </a:r>
          </a:p>
          <a:p>
            <a:pPr marL="285750" indent="-285750">
              <a:buFont typeface="Arial" panose="020B0604020202020204" pitchFamily="34" charset="0"/>
              <a:buChar char="•"/>
            </a:pPr>
            <a:r>
              <a:rPr lang="en-IN" dirty="0">
                <a:solidFill>
                  <a:schemeClr val="tx1">
                    <a:lumMod val="65000"/>
                    <a:lumOff val="35000"/>
                  </a:schemeClr>
                </a:solidFill>
              </a:rPr>
              <a:t>Project discussion</a:t>
            </a:r>
          </a:p>
        </p:txBody>
      </p:sp>
    </p:spTree>
    <p:extLst>
      <p:ext uri="{BB962C8B-B14F-4D97-AF65-F5344CB8AC3E}">
        <p14:creationId xmlns:p14="http://schemas.microsoft.com/office/powerpoint/2010/main" val="18256795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192" y="175098"/>
            <a:ext cx="1702454" cy="369332"/>
          </a:xfrm>
          <a:prstGeom prst="rect">
            <a:avLst/>
          </a:prstGeom>
          <a:noFill/>
        </p:spPr>
        <p:txBody>
          <a:bodyPr wrap="none" rtlCol="0">
            <a:spAutoFit/>
          </a:bodyPr>
          <a:lstStyle/>
          <a:p>
            <a:r>
              <a:rPr lang="en-IN" b="1" dirty="0" smtClean="0">
                <a:solidFill>
                  <a:schemeClr val="bg1"/>
                </a:solidFill>
              </a:rPr>
              <a:t>Applications # 1</a:t>
            </a:r>
            <a:endParaRPr lang="en-IN" b="1" dirty="0">
              <a:solidFill>
                <a:schemeClr val="bg1"/>
              </a:solidFill>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48000" y="1905000"/>
            <a:ext cx="6096000" cy="3048000"/>
          </a:xfrm>
          <a:prstGeom prst="rect">
            <a:avLst/>
          </a:prstGeom>
        </p:spPr>
      </p:pic>
    </p:spTree>
    <p:extLst>
      <p:ext uri="{BB962C8B-B14F-4D97-AF65-F5344CB8AC3E}">
        <p14:creationId xmlns:p14="http://schemas.microsoft.com/office/powerpoint/2010/main" val="37430573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192" y="175098"/>
            <a:ext cx="1702454" cy="369332"/>
          </a:xfrm>
          <a:prstGeom prst="rect">
            <a:avLst/>
          </a:prstGeom>
          <a:noFill/>
        </p:spPr>
        <p:txBody>
          <a:bodyPr wrap="none" rtlCol="0">
            <a:spAutoFit/>
          </a:bodyPr>
          <a:lstStyle/>
          <a:p>
            <a:r>
              <a:rPr lang="en-IN" b="1" dirty="0" smtClean="0">
                <a:solidFill>
                  <a:schemeClr val="bg1"/>
                </a:solidFill>
              </a:rPr>
              <a:t>Applications # 2</a:t>
            </a:r>
            <a:endParaRPr lang="en-IN" b="1" dirty="0">
              <a:solidFill>
                <a:schemeClr val="bg1"/>
              </a:solidFill>
            </a:endParaRPr>
          </a:p>
        </p:txBody>
      </p:sp>
      <p:pic>
        <p:nvPicPr>
          <p:cNvPr id="3" name="readanywher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7524" r="18711"/>
          <a:stretch/>
        </p:blipFill>
        <p:spPr>
          <a:xfrm>
            <a:off x="934283" y="680328"/>
            <a:ext cx="6231835" cy="5497344"/>
          </a:xfrm>
          <a:prstGeom prst="rect">
            <a:avLst/>
          </a:prstGeom>
        </p:spPr>
      </p:pic>
      <p:sp>
        <p:nvSpPr>
          <p:cNvPr id="4" name="TextBox 3"/>
          <p:cNvSpPr txBox="1"/>
          <p:nvPr/>
        </p:nvSpPr>
        <p:spPr>
          <a:xfrm>
            <a:off x="7305260" y="2007704"/>
            <a:ext cx="4621695" cy="2169825"/>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US" dirty="0">
                <a:solidFill>
                  <a:schemeClr val="bg1"/>
                </a:solidFill>
              </a:rPr>
              <a:t>Sometimes when we step away from </a:t>
            </a:r>
            <a:r>
              <a:rPr lang="en-US" dirty="0" smtClean="0">
                <a:solidFill>
                  <a:schemeClr val="bg1"/>
                </a:solidFill>
              </a:rPr>
              <a:t>laptop we </a:t>
            </a:r>
            <a:r>
              <a:rPr lang="en-US" dirty="0">
                <a:solidFill>
                  <a:schemeClr val="bg1"/>
                </a:solidFill>
              </a:rPr>
              <a:t>want to continue reading the article </a:t>
            </a:r>
            <a:r>
              <a:rPr lang="en-US" dirty="0" smtClean="0">
                <a:solidFill>
                  <a:schemeClr val="bg1"/>
                </a:solidFill>
              </a:rPr>
              <a:t>we </a:t>
            </a:r>
            <a:r>
              <a:rPr lang="en-US" dirty="0">
                <a:solidFill>
                  <a:schemeClr val="bg1"/>
                </a:solidFill>
              </a:rPr>
              <a:t>had </a:t>
            </a:r>
            <a:r>
              <a:rPr lang="en-US" dirty="0" smtClean="0">
                <a:solidFill>
                  <a:schemeClr val="bg1"/>
                </a:solidFill>
              </a:rPr>
              <a:t>open… </a:t>
            </a:r>
            <a:r>
              <a:rPr lang="en-US" dirty="0">
                <a:solidFill>
                  <a:schemeClr val="bg1"/>
                </a:solidFill>
              </a:rPr>
              <a:t>but on </a:t>
            </a:r>
            <a:r>
              <a:rPr lang="en-US" dirty="0" smtClean="0">
                <a:solidFill>
                  <a:schemeClr val="bg1"/>
                </a:solidFill>
              </a:rPr>
              <a:t>our </a:t>
            </a:r>
            <a:r>
              <a:rPr lang="en-US" dirty="0">
                <a:solidFill>
                  <a:schemeClr val="bg1"/>
                </a:solidFill>
              </a:rPr>
              <a:t>phone instead. </a:t>
            </a:r>
          </a:p>
          <a:p>
            <a:pPr marL="285750" indent="-285750" algn="just">
              <a:lnSpc>
                <a:spcPct val="150000"/>
              </a:lnSpc>
              <a:buFont typeface="Arial" panose="020B0604020202020204" pitchFamily="34" charset="0"/>
              <a:buChar char="•"/>
            </a:pPr>
            <a:r>
              <a:rPr lang="en-US" dirty="0" smtClean="0">
                <a:solidFill>
                  <a:schemeClr val="bg1"/>
                </a:solidFill>
              </a:rPr>
              <a:t>So </a:t>
            </a:r>
            <a:r>
              <a:rPr lang="en-US" dirty="0">
                <a:solidFill>
                  <a:schemeClr val="bg1"/>
                </a:solidFill>
                <a:hlinkClick r:id="rId5"/>
              </a:rPr>
              <a:t>https://shek.it/</a:t>
            </a:r>
            <a:r>
              <a:rPr lang="en-US" dirty="0">
                <a:solidFill>
                  <a:schemeClr val="bg1"/>
                </a:solidFill>
              </a:rPr>
              <a:t> built a chrome extension that lets </a:t>
            </a:r>
            <a:r>
              <a:rPr lang="en-US" dirty="0" smtClean="0">
                <a:solidFill>
                  <a:schemeClr val="bg1"/>
                </a:solidFill>
              </a:rPr>
              <a:t>us </a:t>
            </a:r>
            <a:r>
              <a:rPr lang="en-US" dirty="0">
                <a:solidFill>
                  <a:schemeClr val="bg1"/>
                </a:solidFill>
              </a:rPr>
              <a:t>easily do that.</a:t>
            </a:r>
            <a:endParaRPr lang="en-IN" dirty="0">
              <a:solidFill>
                <a:schemeClr val="bg1"/>
              </a:solidFill>
            </a:endParaRPr>
          </a:p>
        </p:txBody>
      </p:sp>
    </p:spTree>
    <p:extLst>
      <p:ext uri="{BB962C8B-B14F-4D97-AF65-F5344CB8AC3E}">
        <p14:creationId xmlns:p14="http://schemas.microsoft.com/office/powerpoint/2010/main" val="9582857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192" y="175098"/>
            <a:ext cx="1702454" cy="369332"/>
          </a:xfrm>
          <a:prstGeom prst="rect">
            <a:avLst/>
          </a:prstGeom>
          <a:noFill/>
        </p:spPr>
        <p:txBody>
          <a:bodyPr wrap="none" rtlCol="0">
            <a:spAutoFit/>
          </a:bodyPr>
          <a:lstStyle/>
          <a:p>
            <a:r>
              <a:rPr lang="en-IN" b="1" dirty="0" smtClean="0">
                <a:solidFill>
                  <a:schemeClr val="bg1"/>
                </a:solidFill>
              </a:rPr>
              <a:t>Applications # 3</a:t>
            </a:r>
            <a:endParaRPr lang="en-IN" b="1" dirty="0">
              <a:solidFill>
                <a:schemeClr val="bg1"/>
              </a:solidFill>
            </a:endParaRPr>
          </a:p>
        </p:txBody>
      </p:sp>
      <p:pic>
        <p:nvPicPr>
          <p:cNvPr id="3" name="qrcodelif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6990" b="5801"/>
          <a:stretch/>
        </p:blipFill>
        <p:spPr>
          <a:xfrm>
            <a:off x="1219200" y="1212574"/>
            <a:ext cx="9753600" cy="4492487"/>
          </a:xfrm>
          <a:prstGeom prst="rect">
            <a:avLst/>
          </a:prstGeom>
        </p:spPr>
      </p:pic>
    </p:spTree>
    <p:extLst>
      <p:ext uri="{BB962C8B-B14F-4D97-AF65-F5344CB8AC3E}">
        <p14:creationId xmlns:p14="http://schemas.microsoft.com/office/powerpoint/2010/main" val="15912237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0192" y="175098"/>
            <a:ext cx="2121671" cy="369332"/>
          </a:xfrm>
          <a:prstGeom prst="rect">
            <a:avLst/>
          </a:prstGeom>
          <a:noFill/>
        </p:spPr>
        <p:txBody>
          <a:bodyPr wrap="none" rtlCol="0">
            <a:spAutoFit/>
          </a:bodyPr>
          <a:lstStyle/>
          <a:p>
            <a:r>
              <a:rPr lang="en-IN" b="1" dirty="0" smtClean="0">
                <a:solidFill>
                  <a:schemeClr val="bg1"/>
                </a:solidFill>
              </a:rPr>
              <a:t>What are QR codes?</a:t>
            </a:r>
            <a:endParaRPr lang="en-IN" b="1" dirty="0">
              <a:solidFill>
                <a:schemeClr val="bg1"/>
              </a:solidFill>
            </a:endParaRPr>
          </a:p>
        </p:txBody>
      </p:sp>
      <p:pic>
        <p:nvPicPr>
          <p:cNvPr id="3" name="Picture 2"/>
          <p:cNvPicPr>
            <a:picLocks noChangeAspect="1"/>
          </p:cNvPicPr>
          <p:nvPr/>
        </p:nvPicPr>
        <p:blipFill>
          <a:blip r:embed="rId3"/>
          <a:stretch>
            <a:fillRect/>
          </a:stretch>
        </p:blipFill>
        <p:spPr>
          <a:xfrm>
            <a:off x="0" y="4779583"/>
            <a:ext cx="12192000" cy="1956816"/>
          </a:xfrm>
          <a:prstGeom prst="rect">
            <a:avLst/>
          </a:prstGeom>
        </p:spPr>
      </p:pic>
      <p:sp>
        <p:nvSpPr>
          <p:cNvPr id="4" name="TextBox 3"/>
          <p:cNvSpPr txBox="1"/>
          <p:nvPr/>
        </p:nvSpPr>
        <p:spPr>
          <a:xfrm>
            <a:off x="619760" y="590730"/>
            <a:ext cx="8754128" cy="646331"/>
          </a:xfrm>
          <a:prstGeom prst="rect">
            <a:avLst/>
          </a:prstGeom>
          <a:noFill/>
        </p:spPr>
        <p:txBody>
          <a:bodyPr wrap="none" rtlCol="0">
            <a:spAutoFit/>
          </a:bodyPr>
          <a:lstStyle/>
          <a:p>
            <a:pPr marL="285750" indent="-285750">
              <a:buFont typeface="Arial" panose="020B0604020202020204" pitchFamily="34" charset="0"/>
              <a:buChar char="•"/>
            </a:pPr>
            <a:r>
              <a:rPr lang="en-IN" dirty="0" smtClean="0">
                <a:solidFill>
                  <a:schemeClr val="bg1"/>
                </a:solidFill>
              </a:rPr>
              <a:t>QR codes are images that are printed / stickered / displayed around almost every where </a:t>
            </a:r>
          </a:p>
          <a:p>
            <a:pPr marL="285750" indent="-285750">
              <a:buFont typeface="Arial" panose="020B0604020202020204" pitchFamily="34" charset="0"/>
              <a:buChar char="•"/>
            </a:pPr>
            <a:r>
              <a:rPr lang="en-IN" dirty="0" smtClean="0">
                <a:solidFill>
                  <a:schemeClr val="bg1"/>
                </a:solidFill>
              </a:rPr>
              <a:t>They act as Quick Response codes – making our life easy in these days</a:t>
            </a:r>
            <a:endParaRPr lang="en-IN" dirty="0">
              <a:solidFill>
                <a:schemeClr val="bg1"/>
              </a:solidFill>
            </a:endParaRPr>
          </a:p>
        </p:txBody>
      </p:sp>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606" t="3771" r="64748" b="35355"/>
          <a:stretch/>
        </p:blipFill>
        <p:spPr>
          <a:xfrm>
            <a:off x="538480" y="1485729"/>
            <a:ext cx="3139440" cy="3102828"/>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35555" t="23635" r="60606" b="69901"/>
          <a:stretch/>
        </p:blipFill>
        <p:spPr>
          <a:xfrm>
            <a:off x="3982720" y="2889821"/>
            <a:ext cx="378065" cy="358168"/>
          </a:xfrm>
          <a:prstGeom prst="rect">
            <a:avLst/>
          </a:prstGeom>
        </p:spPr>
      </p:pic>
      <p:sp>
        <p:nvSpPr>
          <p:cNvPr id="8" name="Rectangle 7"/>
          <p:cNvSpPr/>
          <p:nvPr/>
        </p:nvSpPr>
        <p:spPr>
          <a:xfrm>
            <a:off x="3982720" y="1546689"/>
            <a:ext cx="355600" cy="347454"/>
          </a:xfrm>
          <a:prstGeom prst="rect">
            <a:avLst/>
          </a:prstGeom>
          <a:solidFill>
            <a:schemeClr val="accent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8"/>
          <p:cNvSpPr/>
          <p:nvPr/>
        </p:nvSpPr>
        <p:spPr>
          <a:xfrm>
            <a:off x="3982720" y="1988786"/>
            <a:ext cx="355600" cy="34745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p:cNvSpPr/>
          <p:nvPr/>
        </p:nvSpPr>
        <p:spPr>
          <a:xfrm>
            <a:off x="3982720" y="2439303"/>
            <a:ext cx="355600" cy="347454"/>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p:cNvSpPr txBox="1"/>
          <p:nvPr/>
        </p:nvSpPr>
        <p:spPr>
          <a:xfrm>
            <a:off x="4358640" y="1537536"/>
            <a:ext cx="1828578" cy="369332"/>
          </a:xfrm>
          <a:prstGeom prst="rect">
            <a:avLst/>
          </a:prstGeom>
          <a:noFill/>
        </p:spPr>
        <p:txBody>
          <a:bodyPr wrap="none" rtlCol="0">
            <a:spAutoFit/>
          </a:bodyPr>
          <a:lstStyle/>
          <a:p>
            <a:r>
              <a:rPr lang="en-IN" dirty="0" smtClean="0">
                <a:solidFill>
                  <a:schemeClr val="bg1"/>
                </a:solidFill>
              </a:rPr>
              <a:t>1. Version control</a:t>
            </a:r>
            <a:endParaRPr lang="en-IN" dirty="0">
              <a:solidFill>
                <a:schemeClr val="bg1"/>
              </a:solidFill>
            </a:endParaRPr>
          </a:p>
        </p:txBody>
      </p:sp>
      <p:sp>
        <p:nvSpPr>
          <p:cNvPr id="13" name="TextBox 12"/>
          <p:cNvSpPr txBox="1"/>
          <p:nvPr/>
        </p:nvSpPr>
        <p:spPr>
          <a:xfrm>
            <a:off x="4358640" y="1984576"/>
            <a:ext cx="2251770" cy="369332"/>
          </a:xfrm>
          <a:prstGeom prst="rect">
            <a:avLst/>
          </a:prstGeom>
          <a:noFill/>
        </p:spPr>
        <p:txBody>
          <a:bodyPr wrap="none" rtlCol="0">
            <a:spAutoFit/>
          </a:bodyPr>
          <a:lstStyle/>
          <a:p>
            <a:r>
              <a:rPr lang="en-IN" dirty="0">
                <a:solidFill>
                  <a:schemeClr val="bg1"/>
                </a:solidFill>
              </a:rPr>
              <a:t>2</a:t>
            </a:r>
            <a:r>
              <a:rPr lang="en-IN" dirty="0" smtClean="0">
                <a:solidFill>
                  <a:schemeClr val="bg1"/>
                </a:solidFill>
              </a:rPr>
              <a:t>. Format Information</a:t>
            </a:r>
            <a:endParaRPr lang="en-IN" dirty="0">
              <a:solidFill>
                <a:schemeClr val="bg1"/>
              </a:solidFill>
            </a:endParaRPr>
          </a:p>
        </p:txBody>
      </p:sp>
      <p:sp>
        <p:nvSpPr>
          <p:cNvPr id="14" name="TextBox 13"/>
          <p:cNvSpPr txBox="1"/>
          <p:nvPr/>
        </p:nvSpPr>
        <p:spPr>
          <a:xfrm>
            <a:off x="4358640" y="2431616"/>
            <a:ext cx="3252237" cy="369332"/>
          </a:xfrm>
          <a:prstGeom prst="rect">
            <a:avLst/>
          </a:prstGeom>
          <a:noFill/>
        </p:spPr>
        <p:txBody>
          <a:bodyPr wrap="none" rtlCol="0">
            <a:spAutoFit/>
          </a:bodyPr>
          <a:lstStyle/>
          <a:p>
            <a:r>
              <a:rPr lang="en-IN" dirty="0" smtClean="0">
                <a:solidFill>
                  <a:schemeClr val="bg1"/>
                </a:solidFill>
              </a:rPr>
              <a:t>3. Data and error correction keys</a:t>
            </a:r>
            <a:endParaRPr lang="en-IN" dirty="0">
              <a:solidFill>
                <a:schemeClr val="bg1"/>
              </a:solidFill>
            </a:endParaRPr>
          </a:p>
        </p:txBody>
      </p:sp>
      <p:sp>
        <p:nvSpPr>
          <p:cNvPr id="15" name="TextBox 14"/>
          <p:cNvSpPr txBox="1"/>
          <p:nvPr/>
        </p:nvSpPr>
        <p:spPr>
          <a:xfrm>
            <a:off x="4358640" y="2878656"/>
            <a:ext cx="2000228" cy="369332"/>
          </a:xfrm>
          <a:prstGeom prst="rect">
            <a:avLst/>
          </a:prstGeom>
          <a:noFill/>
        </p:spPr>
        <p:txBody>
          <a:bodyPr wrap="none" rtlCol="0">
            <a:spAutoFit/>
          </a:bodyPr>
          <a:lstStyle/>
          <a:p>
            <a:r>
              <a:rPr lang="en-IN" dirty="0" smtClean="0">
                <a:solidFill>
                  <a:schemeClr val="bg1"/>
                </a:solidFill>
              </a:rPr>
              <a:t>4. Required Pattern</a:t>
            </a:r>
            <a:endParaRPr lang="en-IN" dirty="0">
              <a:solidFill>
                <a:schemeClr val="bg1"/>
              </a:solidFill>
            </a:endParaRPr>
          </a:p>
        </p:txBody>
      </p:sp>
      <p:pic>
        <p:nvPicPr>
          <p:cNvPr id="16" name="Picture 15"/>
          <p:cNvPicPr>
            <a:picLocks noChangeAspect="1"/>
          </p:cNvPicPr>
          <p:nvPr/>
        </p:nvPicPr>
        <p:blipFill rotWithShape="1">
          <a:blip r:embed="rId4" cstate="print">
            <a:extLst>
              <a:ext uri="{28A0092B-C50C-407E-A947-70E740481C1C}">
                <a14:useLocalDpi xmlns:a14="http://schemas.microsoft.com/office/drawing/2010/main" val="0"/>
              </a:ext>
            </a:extLst>
          </a:blip>
          <a:srcRect l="40404" t="30707" r="52930" b="39843"/>
          <a:stretch/>
        </p:blipFill>
        <p:spPr>
          <a:xfrm>
            <a:off x="4485718" y="3325766"/>
            <a:ext cx="518004" cy="1287160"/>
          </a:xfrm>
          <a:prstGeom prst="rect">
            <a:avLst/>
          </a:prstGeom>
        </p:spPr>
      </p:pic>
      <p:sp>
        <p:nvSpPr>
          <p:cNvPr id="17" name="TextBox 16"/>
          <p:cNvSpPr txBox="1"/>
          <p:nvPr/>
        </p:nvSpPr>
        <p:spPr>
          <a:xfrm>
            <a:off x="5003722" y="3325145"/>
            <a:ext cx="1339021" cy="369332"/>
          </a:xfrm>
          <a:prstGeom prst="rect">
            <a:avLst/>
          </a:prstGeom>
          <a:noFill/>
        </p:spPr>
        <p:txBody>
          <a:bodyPr wrap="none" rtlCol="0">
            <a:spAutoFit/>
          </a:bodyPr>
          <a:lstStyle/>
          <a:p>
            <a:r>
              <a:rPr lang="en-IN" dirty="0" smtClean="0">
                <a:solidFill>
                  <a:schemeClr val="bg1"/>
                </a:solidFill>
              </a:rPr>
              <a:t>4.1. Position</a:t>
            </a:r>
            <a:endParaRPr lang="en-IN" dirty="0">
              <a:solidFill>
                <a:schemeClr val="bg1"/>
              </a:solidFill>
            </a:endParaRPr>
          </a:p>
        </p:txBody>
      </p:sp>
      <p:sp>
        <p:nvSpPr>
          <p:cNvPr id="18" name="TextBox 17"/>
          <p:cNvSpPr txBox="1"/>
          <p:nvPr/>
        </p:nvSpPr>
        <p:spPr>
          <a:xfrm>
            <a:off x="5003722" y="3772185"/>
            <a:ext cx="1553117" cy="369332"/>
          </a:xfrm>
          <a:prstGeom prst="rect">
            <a:avLst/>
          </a:prstGeom>
          <a:noFill/>
        </p:spPr>
        <p:txBody>
          <a:bodyPr wrap="none" rtlCol="0">
            <a:spAutoFit/>
          </a:bodyPr>
          <a:lstStyle/>
          <a:p>
            <a:r>
              <a:rPr lang="en-IN" dirty="0" smtClean="0">
                <a:solidFill>
                  <a:schemeClr val="bg1"/>
                </a:solidFill>
              </a:rPr>
              <a:t>4.2. Alignment</a:t>
            </a:r>
            <a:endParaRPr lang="en-IN" dirty="0">
              <a:solidFill>
                <a:schemeClr val="bg1"/>
              </a:solidFill>
            </a:endParaRPr>
          </a:p>
        </p:txBody>
      </p:sp>
      <p:sp>
        <p:nvSpPr>
          <p:cNvPr id="19" name="TextBox 18"/>
          <p:cNvSpPr txBox="1"/>
          <p:nvPr/>
        </p:nvSpPr>
        <p:spPr>
          <a:xfrm>
            <a:off x="5003722" y="4219225"/>
            <a:ext cx="1220206" cy="369332"/>
          </a:xfrm>
          <a:prstGeom prst="rect">
            <a:avLst/>
          </a:prstGeom>
          <a:noFill/>
        </p:spPr>
        <p:txBody>
          <a:bodyPr wrap="none" rtlCol="0">
            <a:spAutoFit/>
          </a:bodyPr>
          <a:lstStyle/>
          <a:p>
            <a:r>
              <a:rPr lang="en-IN" dirty="0" smtClean="0">
                <a:solidFill>
                  <a:schemeClr val="bg1"/>
                </a:solidFill>
              </a:rPr>
              <a:t>4.3. Timing</a:t>
            </a:r>
            <a:endParaRPr lang="en-IN" dirty="0">
              <a:solidFill>
                <a:schemeClr val="bg1"/>
              </a:solidFill>
            </a:endParaRPr>
          </a:p>
        </p:txBody>
      </p:sp>
      <p:sp>
        <p:nvSpPr>
          <p:cNvPr id="20" name="Rectangle 19"/>
          <p:cNvSpPr/>
          <p:nvPr/>
        </p:nvSpPr>
        <p:spPr>
          <a:xfrm>
            <a:off x="8072120" y="1546689"/>
            <a:ext cx="355600" cy="34745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TextBox 20"/>
          <p:cNvSpPr txBox="1"/>
          <p:nvPr/>
        </p:nvSpPr>
        <p:spPr>
          <a:xfrm>
            <a:off x="8503920" y="1537536"/>
            <a:ext cx="1448473" cy="369332"/>
          </a:xfrm>
          <a:prstGeom prst="rect">
            <a:avLst/>
          </a:prstGeom>
          <a:noFill/>
        </p:spPr>
        <p:txBody>
          <a:bodyPr wrap="none" rtlCol="0">
            <a:spAutoFit/>
          </a:bodyPr>
          <a:lstStyle/>
          <a:p>
            <a:r>
              <a:rPr lang="en-IN" dirty="0">
                <a:solidFill>
                  <a:schemeClr val="bg1"/>
                </a:solidFill>
              </a:rPr>
              <a:t>5</a:t>
            </a:r>
            <a:r>
              <a:rPr lang="en-IN" dirty="0" smtClean="0">
                <a:solidFill>
                  <a:schemeClr val="bg1"/>
                </a:solidFill>
              </a:rPr>
              <a:t>. Quite Zone</a:t>
            </a:r>
            <a:endParaRPr lang="en-IN" dirty="0">
              <a:solidFill>
                <a:schemeClr val="bg1"/>
              </a:solidFill>
            </a:endParaRPr>
          </a:p>
        </p:txBody>
      </p:sp>
      <p:sp>
        <p:nvSpPr>
          <p:cNvPr id="22" name="TextBox 21"/>
          <p:cNvSpPr txBox="1"/>
          <p:nvPr/>
        </p:nvSpPr>
        <p:spPr>
          <a:xfrm>
            <a:off x="8188960" y="3123503"/>
            <a:ext cx="3867534" cy="369332"/>
          </a:xfrm>
          <a:prstGeom prst="rect">
            <a:avLst/>
          </a:prstGeom>
          <a:noFill/>
        </p:spPr>
        <p:txBody>
          <a:bodyPr wrap="none" rtlCol="0">
            <a:spAutoFit/>
          </a:bodyPr>
          <a:lstStyle/>
          <a:p>
            <a:r>
              <a:rPr lang="en-IN" dirty="0" smtClean="0">
                <a:hlinkClick r:id="rId5"/>
              </a:rPr>
              <a:t>https</a:t>
            </a:r>
            <a:r>
              <a:rPr lang="en-IN" dirty="0">
                <a:hlinkClick r:id="rId5"/>
              </a:rPr>
              <a:t>://en.wikipedia.org/wiki/QR_code</a:t>
            </a:r>
            <a:endParaRPr lang="en-IN" dirty="0"/>
          </a:p>
        </p:txBody>
      </p:sp>
      <p:sp>
        <p:nvSpPr>
          <p:cNvPr id="23" name="TextBox 22"/>
          <p:cNvSpPr txBox="1"/>
          <p:nvPr/>
        </p:nvSpPr>
        <p:spPr>
          <a:xfrm>
            <a:off x="8188960" y="2778063"/>
            <a:ext cx="3139770" cy="369332"/>
          </a:xfrm>
          <a:prstGeom prst="rect">
            <a:avLst/>
          </a:prstGeom>
          <a:noFill/>
        </p:spPr>
        <p:txBody>
          <a:bodyPr wrap="none" rtlCol="0">
            <a:spAutoFit/>
          </a:bodyPr>
          <a:lstStyle/>
          <a:p>
            <a:r>
              <a:rPr lang="en-IN" dirty="0" smtClean="0">
                <a:solidFill>
                  <a:schemeClr val="bg1"/>
                </a:solidFill>
              </a:rPr>
              <a:t>Refer wiki for more information</a:t>
            </a:r>
            <a:endParaRPr lang="en-IN" dirty="0">
              <a:solidFill>
                <a:schemeClr val="bg1"/>
              </a:solidFill>
            </a:endParaRPr>
          </a:p>
        </p:txBody>
      </p:sp>
    </p:spTree>
    <p:extLst>
      <p:ext uri="{BB962C8B-B14F-4D97-AF65-F5344CB8AC3E}">
        <p14:creationId xmlns:p14="http://schemas.microsoft.com/office/powerpoint/2010/main" val="3077414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500"/>
                                        <p:tgtEl>
                                          <p:spTgt spid="1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fade">
                                      <p:cBhvr>
                                        <p:cTn id="47" dur="500"/>
                                        <p:tgtEl>
                                          <p:spTgt spid="19"/>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animEffect transition="in" filter="fade">
                                      <p:cBhvr>
                                        <p:cTn id="53" dur="500"/>
                                        <p:tgtEl>
                                          <p:spTgt spid="21"/>
                                        </p:tgtEl>
                                      </p:cBhvr>
                                    </p:animEffect>
                                  </p:childTnLst>
                                </p:cTn>
                              </p:par>
                              <p:par>
                                <p:cTn id="54" presetID="10" presetClass="entr" presetSubtype="0" fill="hold" nodeType="with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fade">
                                      <p:cBhvr>
                                        <p:cTn id="56" dur="500"/>
                                        <p:tgtEl>
                                          <p:spTgt spid="16"/>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fade">
                                      <p:cBhvr>
                                        <p:cTn id="61" dur="500"/>
                                        <p:tgtEl>
                                          <p:spTgt spid="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2"/>
                                        </p:tgtEl>
                                        <p:attrNameLst>
                                          <p:attrName>style.visibility</p:attrName>
                                        </p:attrNameLst>
                                      </p:cBhvr>
                                      <p:to>
                                        <p:strVal val="visible"/>
                                      </p:to>
                                    </p:set>
                                    <p:animEffect transition="in" filter="fade">
                                      <p:cBhvr>
                                        <p:cTn id="64" dur="500"/>
                                        <p:tgtEl>
                                          <p:spTgt spid="22"/>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3"/>
                                        </p:tgtEl>
                                        <p:attrNameLst>
                                          <p:attrName>style.visibility</p:attrName>
                                        </p:attrNameLst>
                                      </p:cBhvr>
                                      <p:to>
                                        <p:strVal val="visible"/>
                                      </p:to>
                                    </p:set>
                                    <p:animEffect transition="in" filter="fade">
                                      <p:cBhvr>
                                        <p:cTn id="6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animBg="1"/>
      <p:bldP spid="9" grpId="0" animBg="1"/>
      <p:bldP spid="10" grpId="0" animBg="1"/>
      <p:bldP spid="12" grpId="0"/>
      <p:bldP spid="13" grpId="0"/>
      <p:bldP spid="14" grpId="0"/>
      <p:bldP spid="15" grpId="0"/>
      <p:bldP spid="17" grpId="0"/>
      <p:bldP spid="18" grpId="0"/>
      <p:bldP spid="19" grpId="0"/>
      <p:bldP spid="20" grpId="0" animBg="1"/>
      <p:bldP spid="21" grpId="0"/>
      <p:bldP spid="22" grpId="0"/>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50192" y="175098"/>
            <a:ext cx="5093510" cy="369332"/>
          </a:xfrm>
          <a:prstGeom prst="rect">
            <a:avLst/>
          </a:prstGeom>
          <a:noFill/>
        </p:spPr>
        <p:txBody>
          <a:bodyPr wrap="none" rtlCol="0">
            <a:spAutoFit/>
          </a:bodyPr>
          <a:lstStyle/>
          <a:p>
            <a:r>
              <a:rPr lang="en-IN" b="1" dirty="0" smtClean="0">
                <a:solidFill>
                  <a:schemeClr val="bg1"/>
                </a:solidFill>
              </a:rPr>
              <a:t>What information these QR codes actually contain?</a:t>
            </a:r>
            <a:endParaRPr lang="en-IN" b="1" dirty="0">
              <a:solidFill>
                <a:schemeClr val="bg1"/>
              </a:solidFill>
            </a:endParaRPr>
          </a:p>
        </p:txBody>
      </p:sp>
      <p:sp>
        <p:nvSpPr>
          <p:cNvPr id="4" name="TextBox 3"/>
          <p:cNvSpPr txBox="1"/>
          <p:nvPr/>
        </p:nvSpPr>
        <p:spPr>
          <a:xfrm>
            <a:off x="619760" y="544430"/>
            <a:ext cx="7815153" cy="646331"/>
          </a:xfrm>
          <a:prstGeom prst="rect">
            <a:avLst/>
          </a:prstGeom>
          <a:noFill/>
        </p:spPr>
        <p:txBody>
          <a:bodyPr wrap="none" rtlCol="0">
            <a:spAutoFit/>
          </a:bodyPr>
          <a:lstStyle/>
          <a:p>
            <a:pPr marL="285750" indent="-285750">
              <a:buFont typeface="Arial" panose="020B0604020202020204" pitchFamily="34" charset="0"/>
              <a:buChar char="•"/>
            </a:pPr>
            <a:r>
              <a:rPr lang="en-IN" dirty="0" smtClean="0">
                <a:solidFill>
                  <a:schemeClr val="bg1"/>
                </a:solidFill>
              </a:rPr>
              <a:t>Usually some textual information</a:t>
            </a:r>
          </a:p>
          <a:p>
            <a:pPr marL="742950" lvl="1" indent="-285750">
              <a:buFont typeface="Arial" panose="020B0604020202020204" pitchFamily="34" charset="0"/>
              <a:buChar char="•"/>
            </a:pPr>
            <a:r>
              <a:rPr lang="en-IN" dirty="0" smtClean="0">
                <a:solidFill>
                  <a:schemeClr val="bg1"/>
                </a:solidFill>
              </a:rPr>
              <a:t>Names, addresses, Phone numbers, email ids, Bank account numbers, etc.</a:t>
            </a:r>
          </a:p>
        </p:txBody>
      </p:sp>
      <p:sp>
        <p:nvSpPr>
          <p:cNvPr id="5" name="TextBox 4"/>
          <p:cNvSpPr txBox="1"/>
          <p:nvPr/>
        </p:nvSpPr>
        <p:spPr>
          <a:xfrm>
            <a:off x="350192" y="1353658"/>
            <a:ext cx="4413837" cy="369332"/>
          </a:xfrm>
          <a:prstGeom prst="rect">
            <a:avLst/>
          </a:prstGeom>
          <a:noFill/>
        </p:spPr>
        <p:txBody>
          <a:bodyPr wrap="none" rtlCol="0">
            <a:spAutoFit/>
          </a:bodyPr>
          <a:lstStyle/>
          <a:p>
            <a:r>
              <a:rPr lang="en-IN" b="1" dirty="0" smtClean="0">
                <a:solidFill>
                  <a:schemeClr val="bg1"/>
                </a:solidFill>
              </a:rPr>
              <a:t>How to create / encode / encrypt QR codes?</a:t>
            </a:r>
            <a:endParaRPr lang="en-IN" b="1" dirty="0">
              <a:solidFill>
                <a:schemeClr val="bg1"/>
              </a:solidFill>
            </a:endParaRPr>
          </a:p>
        </p:txBody>
      </p:sp>
      <p:sp>
        <p:nvSpPr>
          <p:cNvPr id="6" name="TextBox 5"/>
          <p:cNvSpPr txBox="1"/>
          <p:nvPr/>
        </p:nvSpPr>
        <p:spPr>
          <a:xfrm>
            <a:off x="619760" y="2261470"/>
            <a:ext cx="5493555" cy="646331"/>
          </a:xfrm>
          <a:prstGeom prst="rect">
            <a:avLst/>
          </a:prstGeom>
          <a:noFill/>
        </p:spPr>
        <p:txBody>
          <a:bodyPr wrap="none" rtlCol="0">
            <a:spAutoFit/>
          </a:bodyPr>
          <a:lstStyle/>
          <a:p>
            <a:pPr marL="285750" indent="-285750">
              <a:buFont typeface="Arial" panose="020B0604020202020204" pitchFamily="34" charset="0"/>
              <a:buChar char="•"/>
            </a:pPr>
            <a:r>
              <a:rPr lang="en-IN" dirty="0" smtClean="0">
                <a:solidFill>
                  <a:schemeClr val="bg1"/>
                </a:solidFill>
              </a:rPr>
              <a:t>Well there are several Apps / websites available</a:t>
            </a:r>
          </a:p>
          <a:p>
            <a:pPr marL="285750" indent="-285750">
              <a:buFont typeface="Arial" panose="020B0604020202020204" pitchFamily="34" charset="0"/>
              <a:buChar char="•"/>
            </a:pPr>
            <a:r>
              <a:rPr lang="en-IN" dirty="0" smtClean="0">
                <a:solidFill>
                  <a:schemeClr val="bg1"/>
                </a:solidFill>
              </a:rPr>
              <a:t>But we want to do it programmable way using python</a:t>
            </a:r>
            <a:endParaRPr lang="en-IN" dirty="0">
              <a:solidFill>
                <a:schemeClr val="bg1"/>
              </a:solidFill>
            </a:endParaRPr>
          </a:p>
        </p:txBody>
      </p:sp>
      <p:sp>
        <p:nvSpPr>
          <p:cNvPr id="7" name="TextBox 6"/>
          <p:cNvSpPr txBox="1"/>
          <p:nvPr/>
        </p:nvSpPr>
        <p:spPr>
          <a:xfrm>
            <a:off x="350192" y="1861658"/>
            <a:ext cx="4250459" cy="369332"/>
          </a:xfrm>
          <a:prstGeom prst="rect">
            <a:avLst/>
          </a:prstGeom>
          <a:noFill/>
        </p:spPr>
        <p:txBody>
          <a:bodyPr wrap="none" rtlCol="0">
            <a:spAutoFit/>
          </a:bodyPr>
          <a:lstStyle/>
          <a:p>
            <a:r>
              <a:rPr lang="en-IN" b="1" dirty="0" smtClean="0">
                <a:solidFill>
                  <a:schemeClr val="bg1"/>
                </a:solidFill>
              </a:rPr>
              <a:t>How to read / decode / decrypt QR codes?</a:t>
            </a:r>
            <a:endParaRPr lang="en-IN" b="1" dirty="0">
              <a:solidFill>
                <a:schemeClr val="bg1"/>
              </a:solidFill>
            </a:endParaRPr>
          </a:p>
        </p:txBody>
      </p:sp>
      <p:sp>
        <p:nvSpPr>
          <p:cNvPr id="8" name="TextBox 7"/>
          <p:cNvSpPr txBox="1"/>
          <p:nvPr/>
        </p:nvSpPr>
        <p:spPr>
          <a:xfrm>
            <a:off x="408060" y="3243418"/>
            <a:ext cx="5471626" cy="369332"/>
          </a:xfrm>
          <a:prstGeom prst="rect">
            <a:avLst/>
          </a:prstGeom>
          <a:noFill/>
        </p:spPr>
        <p:txBody>
          <a:bodyPr wrap="none" rtlCol="0">
            <a:spAutoFit/>
          </a:bodyPr>
          <a:lstStyle/>
          <a:p>
            <a:r>
              <a:rPr lang="en-IN" b="1" dirty="0" smtClean="0">
                <a:solidFill>
                  <a:schemeClr val="bg1"/>
                </a:solidFill>
              </a:rPr>
              <a:t>Python dependencies and versions we are going to use:</a:t>
            </a:r>
            <a:endParaRPr lang="en-IN" b="1" dirty="0">
              <a:solidFill>
                <a:schemeClr val="bg1"/>
              </a:solidFill>
            </a:endParaRPr>
          </a:p>
        </p:txBody>
      </p:sp>
      <p:sp>
        <p:nvSpPr>
          <p:cNvPr id="12" name="Rectangle 3"/>
          <p:cNvSpPr>
            <a:spLocks noChangeArrowheads="1"/>
          </p:cNvSpPr>
          <p:nvPr/>
        </p:nvSpPr>
        <p:spPr bwMode="auto">
          <a:xfrm>
            <a:off x="2032992" y="3653492"/>
            <a:ext cx="2221762" cy="1723549"/>
          </a:xfrm>
          <a:prstGeom prst="rect">
            <a:avLst/>
          </a:prstGeom>
          <a:noFill/>
          <a:ln>
            <a:noFill/>
          </a:ln>
          <a:effec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B050"/>
                </a:solidFill>
                <a:effectLst/>
                <a:latin typeface="Courier New" panose="02070309020205020404" pitchFamily="49" charset="0"/>
                <a:cs typeface="Courier New" panose="02070309020205020404" pitchFamily="49" charset="0"/>
              </a:rPr>
              <a:t>Python: 3.6.7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B050"/>
                </a:solidFill>
                <a:effectLst/>
                <a:latin typeface="Courier New" panose="02070309020205020404" pitchFamily="49" charset="0"/>
                <a:cs typeface="Courier New" panose="02070309020205020404" pitchFamily="49" charset="0"/>
              </a:rPr>
              <a:t>segno: 1.0.0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err="1" smtClean="0">
                <a:ln>
                  <a:noFill/>
                </a:ln>
                <a:solidFill>
                  <a:srgbClr val="00B050"/>
                </a:solidFill>
                <a:effectLst/>
                <a:latin typeface="Courier New" panose="02070309020205020404" pitchFamily="49" charset="0"/>
                <a:cs typeface="Courier New" panose="02070309020205020404" pitchFamily="49" charset="0"/>
              </a:rPr>
              <a:t>OpenCV</a:t>
            </a:r>
            <a:r>
              <a:rPr kumimoji="0" lang="en-US" altLang="en-US" sz="1600" b="0" i="0" u="none" strike="noStrike" cap="none" normalizeH="0" baseline="0" dirty="0" smtClean="0">
                <a:ln>
                  <a:noFill/>
                </a:ln>
                <a:solidFill>
                  <a:srgbClr val="00B050"/>
                </a:solidFill>
                <a:effectLst/>
                <a:latin typeface="Courier New" panose="02070309020205020404" pitchFamily="49" charset="0"/>
                <a:cs typeface="Courier New" panose="02070309020205020404" pitchFamily="49" charset="0"/>
              </a:rPr>
              <a:t>: 3.4.4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err="1" smtClean="0">
                <a:ln>
                  <a:noFill/>
                </a:ln>
                <a:solidFill>
                  <a:srgbClr val="00B050"/>
                </a:solidFill>
                <a:effectLst/>
                <a:latin typeface="Courier New" panose="02070309020205020404" pitchFamily="49" charset="0"/>
                <a:cs typeface="Courier New" panose="02070309020205020404" pitchFamily="49" charset="0"/>
              </a:rPr>
              <a:t>numpy</a:t>
            </a:r>
            <a:r>
              <a:rPr kumimoji="0" lang="en-US" altLang="en-US" sz="1600" b="0" i="0" u="none" strike="noStrike" cap="none" normalizeH="0" baseline="0" dirty="0" smtClean="0">
                <a:ln>
                  <a:noFill/>
                </a:ln>
                <a:solidFill>
                  <a:srgbClr val="00B050"/>
                </a:solidFill>
                <a:effectLst/>
                <a:latin typeface="Courier New" panose="02070309020205020404" pitchFamily="49" charset="0"/>
                <a:cs typeface="Courier New" panose="02070309020205020404" pitchFamily="49" charset="0"/>
              </a:rPr>
              <a:t>: 1.13.3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err="1" smtClean="0">
                <a:ln>
                  <a:noFill/>
                </a:ln>
                <a:solidFill>
                  <a:srgbClr val="00B050"/>
                </a:solidFill>
                <a:effectLst/>
                <a:latin typeface="Courier New" panose="02070309020205020404" pitchFamily="49" charset="0"/>
                <a:cs typeface="Courier New" panose="02070309020205020404" pitchFamily="49" charset="0"/>
              </a:rPr>
              <a:t>pyzbar</a:t>
            </a:r>
            <a:r>
              <a:rPr kumimoji="0" lang="en-US" altLang="en-US" sz="1600" b="0" i="0" u="none" strike="noStrike" cap="none" normalizeH="0" baseline="0" dirty="0" smtClean="0">
                <a:ln>
                  <a:noFill/>
                </a:ln>
                <a:solidFill>
                  <a:srgbClr val="00B050"/>
                </a:solidFill>
                <a:effectLst/>
                <a:latin typeface="Courier New" panose="02070309020205020404" pitchFamily="49" charset="0"/>
                <a:cs typeface="Courier New" panose="02070309020205020404" pitchFamily="49" charset="0"/>
              </a:rPr>
              <a:t>: 0.1.8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err="1" smtClean="0">
                <a:ln>
                  <a:noFill/>
                </a:ln>
                <a:solidFill>
                  <a:srgbClr val="00B050"/>
                </a:solidFill>
                <a:effectLst/>
                <a:latin typeface="Courier New" panose="02070309020205020404" pitchFamily="49" charset="0"/>
                <a:cs typeface="Courier New" panose="02070309020205020404" pitchFamily="49" charset="0"/>
              </a:rPr>
              <a:t>Matplotlib</a:t>
            </a:r>
            <a:r>
              <a:rPr kumimoji="0" lang="en-US" altLang="en-US" sz="1600" b="0" i="0" u="none" strike="noStrike" cap="none" normalizeH="0" baseline="0" dirty="0" smtClean="0">
                <a:ln>
                  <a:noFill/>
                </a:ln>
                <a:solidFill>
                  <a:srgbClr val="00B050"/>
                </a:solidFill>
                <a:effectLst/>
                <a:latin typeface="Courier New" panose="02070309020205020404" pitchFamily="49" charset="0"/>
                <a:cs typeface="Courier New" panose="02070309020205020404" pitchFamily="49" charset="0"/>
              </a:rPr>
              <a:t>: 3.0.2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smtClean="0">
                <a:ln>
                  <a:noFill/>
                </a:ln>
                <a:solidFill>
                  <a:srgbClr val="00B050"/>
                </a:solidFill>
                <a:effectLst/>
                <a:latin typeface="Courier New" panose="02070309020205020404" pitchFamily="49" charset="0"/>
                <a:cs typeface="Courier New" panose="02070309020205020404" pitchFamily="49" charset="0"/>
              </a:rPr>
              <a:t>re: 2.2.1</a:t>
            </a:r>
            <a:r>
              <a:rPr kumimoji="0" lang="en-US" altLang="en-US" sz="1600" b="0" i="0" u="none" strike="noStrike" cap="none" normalizeH="0" baseline="0" dirty="0" smtClean="0">
                <a:ln>
                  <a:noFill/>
                </a:ln>
                <a:solidFill>
                  <a:srgbClr val="00B050"/>
                </a:solidFill>
                <a:effectLst/>
              </a:rPr>
              <a:t> </a:t>
            </a:r>
            <a:endParaRPr kumimoji="0" lang="en-US" altLang="en-US" sz="1600" b="0" i="0" u="none" strike="noStrike" cap="none" normalizeH="0" baseline="0" dirty="0" smtClean="0">
              <a:ln>
                <a:noFill/>
              </a:ln>
              <a:solidFill>
                <a:srgbClr val="00B050"/>
              </a:solidFill>
              <a:effectLst/>
              <a:latin typeface="Arial" panose="020B0604020202020204" pitchFamily="34" charset="0"/>
            </a:endParaRPr>
          </a:p>
        </p:txBody>
      </p:sp>
      <p:sp>
        <p:nvSpPr>
          <p:cNvPr id="13" name="TextBox 12"/>
          <p:cNvSpPr txBox="1"/>
          <p:nvPr/>
        </p:nvSpPr>
        <p:spPr>
          <a:xfrm>
            <a:off x="1748235" y="5417783"/>
            <a:ext cx="2297424" cy="646331"/>
          </a:xfrm>
          <a:prstGeom prst="rect">
            <a:avLst/>
          </a:prstGeom>
          <a:noFill/>
        </p:spPr>
        <p:txBody>
          <a:bodyPr wrap="none" rtlCol="0">
            <a:spAutoFit/>
          </a:bodyPr>
          <a:lstStyle/>
          <a:p>
            <a:r>
              <a:rPr lang="en-IN" sz="3600" b="1" dirty="0" smtClean="0">
                <a:solidFill>
                  <a:schemeClr val="bg1"/>
                </a:solidFill>
              </a:rPr>
              <a:t>Let us start</a:t>
            </a:r>
            <a:endParaRPr lang="en-IN" sz="3600" b="1" dirty="0">
              <a:solidFill>
                <a:schemeClr val="bg1"/>
              </a:solidFill>
            </a:endParaRPr>
          </a:p>
        </p:txBody>
      </p:sp>
      <p:pic>
        <p:nvPicPr>
          <p:cNvPr id="2" name="already libraries exis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2617" b="22531"/>
          <a:stretch/>
        </p:blipFill>
        <p:spPr>
          <a:xfrm>
            <a:off x="7696184" y="1306873"/>
            <a:ext cx="2976653" cy="2902690"/>
          </a:xfrm>
          <a:prstGeom prst="rect">
            <a:avLst/>
          </a:prstGeom>
        </p:spPr>
      </p:pic>
      <p:sp>
        <p:nvSpPr>
          <p:cNvPr id="9" name="TextBox 8"/>
          <p:cNvSpPr txBox="1"/>
          <p:nvPr/>
        </p:nvSpPr>
        <p:spPr>
          <a:xfrm>
            <a:off x="6597570" y="4687747"/>
            <a:ext cx="5173883" cy="1200329"/>
          </a:xfrm>
          <a:prstGeom prst="rect">
            <a:avLst/>
          </a:prstGeom>
          <a:noFill/>
        </p:spPr>
        <p:txBody>
          <a:bodyPr wrap="square" rtlCol="0">
            <a:spAutoFit/>
          </a:bodyPr>
          <a:lstStyle/>
          <a:p>
            <a:pPr algn="ctr"/>
            <a:r>
              <a:rPr lang="en-US" sz="2400" dirty="0" smtClean="0">
                <a:solidFill>
                  <a:schemeClr val="bg1"/>
                </a:solidFill>
              </a:rPr>
              <a:t>Don’t struggle </a:t>
            </a:r>
            <a:r>
              <a:rPr lang="en-US" sz="2400" dirty="0">
                <a:solidFill>
                  <a:schemeClr val="bg1"/>
                </a:solidFill>
              </a:rPr>
              <a:t>to write a function to do something </a:t>
            </a:r>
            <a:r>
              <a:rPr lang="en-US" sz="2400" dirty="0">
                <a:solidFill>
                  <a:srgbClr val="FF0000"/>
                </a:solidFill>
              </a:rPr>
              <a:t>menial</a:t>
            </a:r>
            <a:r>
              <a:rPr lang="en-US" sz="2400" dirty="0">
                <a:solidFill>
                  <a:schemeClr val="bg1"/>
                </a:solidFill>
              </a:rPr>
              <a:t> </a:t>
            </a:r>
            <a:r>
              <a:rPr lang="en-US" sz="2400" dirty="0" smtClean="0">
                <a:solidFill>
                  <a:schemeClr val="bg1"/>
                </a:solidFill>
              </a:rPr>
              <a:t>in python</a:t>
            </a:r>
          </a:p>
          <a:p>
            <a:pPr algn="ctr"/>
            <a:r>
              <a:rPr lang="en-US" sz="2400" dirty="0" smtClean="0">
                <a:solidFill>
                  <a:schemeClr val="bg1"/>
                </a:solidFill>
              </a:rPr>
              <a:t>There could already be </a:t>
            </a:r>
            <a:r>
              <a:rPr lang="en-US" sz="2400" dirty="0">
                <a:solidFill>
                  <a:schemeClr val="bg1"/>
                </a:solidFill>
              </a:rPr>
              <a:t>a </a:t>
            </a:r>
            <a:r>
              <a:rPr lang="en-US" sz="2400" dirty="0">
                <a:solidFill>
                  <a:srgbClr val="FF0000"/>
                </a:solidFill>
              </a:rPr>
              <a:t>package</a:t>
            </a:r>
            <a:r>
              <a:rPr lang="en-US" sz="2400" dirty="0">
                <a:solidFill>
                  <a:schemeClr val="bg1"/>
                </a:solidFill>
              </a:rPr>
              <a:t> for it</a:t>
            </a:r>
            <a:endParaRPr lang="en-IN" sz="2400" dirty="0">
              <a:solidFill>
                <a:schemeClr val="bg1"/>
              </a:solidFill>
            </a:endParaRPr>
          </a:p>
        </p:txBody>
      </p:sp>
    </p:spTree>
    <p:extLst>
      <p:ext uri="{BB962C8B-B14F-4D97-AF65-F5344CB8AC3E}">
        <p14:creationId xmlns:p14="http://schemas.microsoft.com/office/powerpoint/2010/main" val="3638122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1" end="1"/>
                                            </p:txEl>
                                          </p:spTgt>
                                        </p:tgtEl>
                                        <p:attrNameLst>
                                          <p:attrName>style.visibility</p:attrName>
                                        </p:attrNameLst>
                                      </p:cBhvr>
                                      <p:to>
                                        <p:strVal val="visible"/>
                                      </p:to>
                                    </p:set>
                                    <p:animEffect transition="in" filter="fade">
                                      <p:cBhvr>
                                        <p:cTn id="27" dur="500"/>
                                        <p:tgtEl>
                                          <p:spTgt spid="6">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fade">
                                      <p:cBhvr>
                                        <p:cTn id="32" dur="500"/>
                                        <p:tgtEl>
                                          <p:spTgt spid="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fade">
                                      <p:cBhvr>
                                        <p:cTn id="40" dur="500"/>
                                        <p:tgtEl>
                                          <p:spTgt spid="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500"/>
                                        <p:tgtEl>
                                          <p:spTgt spid="12"/>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51" fill="hold" display="0">
                  <p:stCondLst>
                    <p:cond delay="indefinite"/>
                  </p:stCondLst>
                </p:cTn>
                <p:tgtEl>
                  <p:spTgt spid="2"/>
                </p:tgtEl>
              </p:cMediaNode>
            </p:video>
          </p:childTnLst>
        </p:cTn>
      </p:par>
    </p:tnLst>
    <p:bldLst>
      <p:bldP spid="4" grpId="0"/>
      <p:bldP spid="5" grpId="0"/>
      <p:bldP spid="7" grpId="0"/>
      <p:bldP spid="8" grpId="0"/>
      <p:bldP spid="12" grpId="0"/>
      <p:bldP spid="13" grpId="0"/>
      <p:bldP spid="9"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379</TotalTime>
  <Words>1032</Words>
  <Application>Microsoft Office PowerPoint</Application>
  <PresentationFormat>Widescreen</PresentationFormat>
  <Paragraphs>113</Paragraphs>
  <Slides>15</Slides>
  <Notes>4</Notes>
  <HiddenSlides>0</HiddenSlides>
  <MMClips>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Californian FB</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Pardha Saradhi M</dc:creator>
  <cp:lastModifiedBy>Pardha Saradhi M</cp:lastModifiedBy>
  <cp:revision>43</cp:revision>
  <dcterms:created xsi:type="dcterms:W3CDTF">2020-05-14T15:55:21Z</dcterms:created>
  <dcterms:modified xsi:type="dcterms:W3CDTF">2020-05-20T03:52:08Z</dcterms:modified>
</cp:coreProperties>
</file>

<file path=docProps/thumbnail.jpeg>
</file>